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84" r:id="rId2"/>
    <p:sldId id="292" r:id="rId3"/>
    <p:sldId id="293" r:id="rId4"/>
    <p:sldId id="294" r:id="rId5"/>
    <p:sldId id="268" r:id="rId6"/>
    <p:sldId id="257" r:id="rId7"/>
    <p:sldId id="299" r:id="rId8"/>
    <p:sldId id="258" r:id="rId9"/>
    <p:sldId id="273" r:id="rId10"/>
    <p:sldId id="274" r:id="rId11"/>
    <p:sldId id="275" r:id="rId12"/>
    <p:sldId id="288" r:id="rId13"/>
    <p:sldId id="300" r:id="rId14"/>
    <p:sldId id="289" r:id="rId15"/>
    <p:sldId id="301" r:id="rId16"/>
    <p:sldId id="262" r:id="rId17"/>
    <p:sldId id="290" r:id="rId18"/>
    <p:sldId id="297" r:id="rId19"/>
    <p:sldId id="298" r:id="rId20"/>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86254"/>
  </p:normalViewPr>
  <p:slideViewPr>
    <p:cSldViewPr snapToGrid="0" snapToObjects="1">
      <p:cViewPr>
        <p:scale>
          <a:sx n="90" d="100"/>
          <a:sy n="90" d="100"/>
        </p:scale>
        <p:origin x="3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C691D-4426-944C-AA00-56CE1FD2D015}" type="datetimeFigureOut">
              <a:rPr lang="en-ES" smtClean="0"/>
              <a:t>27/11/2020</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69B3E-E2DB-7D46-A3CA-E31FA1F2A582}" type="slidenum">
              <a:rPr lang="en-ES" smtClean="0"/>
              <a:t>‹#›</a:t>
            </a:fld>
            <a:endParaRPr lang="en-ES"/>
          </a:p>
        </p:txBody>
      </p:sp>
    </p:spTree>
    <p:extLst>
      <p:ext uri="{BB962C8B-B14F-4D97-AF65-F5344CB8AC3E}">
        <p14:creationId xmlns:p14="http://schemas.microsoft.com/office/powerpoint/2010/main" val="172832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Hi everone, I'm going to present my project, which is about drugs. But first let me tell you a story</a:t>
            </a:r>
          </a:p>
        </p:txBody>
      </p:sp>
      <p:sp>
        <p:nvSpPr>
          <p:cNvPr id="4" name="Slide Number Placeholder 3"/>
          <p:cNvSpPr>
            <a:spLocks noGrp="1"/>
          </p:cNvSpPr>
          <p:nvPr>
            <p:ph type="sldNum" sz="quarter" idx="5"/>
          </p:nvPr>
        </p:nvSpPr>
        <p:spPr/>
        <p:txBody>
          <a:bodyPr/>
          <a:lstStyle/>
          <a:p>
            <a:fld id="{CB369B3E-E2DB-7D46-A3CA-E31FA1F2A582}" type="slidenum">
              <a:rPr lang="en-ES" smtClean="0"/>
              <a:t>1</a:t>
            </a:fld>
            <a:endParaRPr lang="en-ES"/>
          </a:p>
        </p:txBody>
      </p:sp>
    </p:spTree>
    <p:extLst>
      <p:ext uri="{BB962C8B-B14F-4D97-AF65-F5344CB8AC3E}">
        <p14:creationId xmlns:p14="http://schemas.microsoft.com/office/powerpoint/2010/main" val="510380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This is the final plot and...</a:t>
            </a:r>
          </a:p>
        </p:txBody>
      </p:sp>
      <p:sp>
        <p:nvSpPr>
          <p:cNvPr id="4" name="Slide Number Placeholder 3"/>
          <p:cNvSpPr>
            <a:spLocks noGrp="1"/>
          </p:cNvSpPr>
          <p:nvPr>
            <p:ph type="sldNum" sz="quarter" idx="5"/>
          </p:nvPr>
        </p:nvSpPr>
        <p:spPr/>
        <p:txBody>
          <a:bodyPr/>
          <a:lstStyle/>
          <a:p>
            <a:fld id="{CB369B3E-E2DB-7D46-A3CA-E31FA1F2A582}" type="slidenum">
              <a:rPr lang="en-ES" smtClean="0"/>
              <a:t>10</a:t>
            </a:fld>
            <a:endParaRPr lang="en-ES"/>
          </a:p>
        </p:txBody>
      </p:sp>
    </p:spTree>
    <p:extLst>
      <p:ext uri="{BB962C8B-B14F-4D97-AF65-F5344CB8AC3E}">
        <p14:creationId xmlns:p14="http://schemas.microsoft.com/office/powerpoint/2010/main" val="3231555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As we can see, there is a correlation between the wealth of the country and the level of addiction.</a:t>
            </a:r>
          </a:p>
        </p:txBody>
      </p:sp>
      <p:sp>
        <p:nvSpPr>
          <p:cNvPr id="4" name="Slide Number Placeholder 3"/>
          <p:cNvSpPr>
            <a:spLocks noGrp="1"/>
          </p:cNvSpPr>
          <p:nvPr>
            <p:ph type="sldNum" sz="quarter" idx="5"/>
          </p:nvPr>
        </p:nvSpPr>
        <p:spPr/>
        <p:txBody>
          <a:bodyPr/>
          <a:lstStyle/>
          <a:p>
            <a:fld id="{CB369B3E-E2DB-7D46-A3CA-E31FA1F2A582}" type="slidenum">
              <a:rPr lang="en-ES" smtClean="0"/>
              <a:t>11</a:t>
            </a:fld>
            <a:endParaRPr lang="en-ES"/>
          </a:p>
        </p:txBody>
      </p:sp>
    </p:spTree>
    <p:extLst>
      <p:ext uri="{BB962C8B-B14F-4D97-AF65-F5344CB8AC3E}">
        <p14:creationId xmlns:p14="http://schemas.microsoft.com/office/powerpoint/2010/main" val="1752604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Annother interesting parameter is the price and te purity of the drug. As we can see MDMA tends to be the cheapest drug in this comparison.</a:t>
            </a:r>
          </a:p>
        </p:txBody>
      </p:sp>
      <p:sp>
        <p:nvSpPr>
          <p:cNvPr id="4" name="Slide Number Placeholder 3"/>
          <p:cNvSpPr>
            <a:spLocks noGrp="1"/>
          </p:cNvSpPr>
          <p:nvPr>
            <p:ph type="sldNum" sz="quarter" idx="5"/>
          </p:nvPr>
        </p:nvSpPr>
        <p:spPr/>
        <p:txBody>
          <a:bodyPr/>
          <a:lstStyle/>
          <a:p>
            <a:fld id="{CB369B3E-E2DB-7D46-A3CA-E31FA1F2A582}" type="slidenum">
              <a:rPr lang="en-ES" smtClean="0"/>
              <a:t>12</a:t>
            </a:fld>
            <a:endParaRPr lang="en-ES"/>
          </a:p>
        </p:txBody>
      </p:sp>
    </p:spTree>
    <p:extLst>
      <p:ext uri="{BB962C8B-B14F-4D97-AF65-F5344CB8AC3E}">
        <p14:creationId xmlns:p14="http://schemas.microsoft.com/office/powerpoint/2010/main" val="2552255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And it seems that the northern european countries have the higer prices.</a:t>
            </a:r>
          </a:p>
        </p:txBody>
      </p:sp>
      <p:sp>
        <p:nvSpPr>
          <p:cNvPr id="4" name="Slide Number Placeholder 3"/>
          <p:cNvSpPr>
            <a:spLocks noGrp="1"/>
          </p:cNvSpPr>
          <p:nvPr>
            <p:ph type="sldNum" sz="quarter" idx="5"/>
          </p:nvPr>
        </p:nvSpPr>
        <p:spPr/>
        <p:txBody>
          <a:bodyPr/>
          <a:lstStyle/>
          <a:p>
            <a:fld id="{CB369B3E-E2DB-7D46-A3CA-E31FA1F2A582}" type="slidenum">
              <a:rPr lang="en-ES" smtClean="0"/>
              <a:t>13</a:t>
            </a:fld>
            <a:endParaRPr lang="en-ES"/>
          </a:p>
        </p:txBody>
      </p:sp>
    </p:spTree>
    <p:extLst>
      <p:ext uri="{BB962C8B-B14F-4D97-AF65-F5344CB8AC3E}">
        <p14:creationId xmlns:p14="http://schemas.microsoft.com/office/powerpoint/2010/main" val="3499556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Abput purity, Heroin seems to be te less pure drug.</a:t>
            </a:r>
          </a:p>
        </p:txBody>
      </p:sp>
      <p:sp>
        <p:nvSpPr>
          <p:cNvPr id="4" name="Slide Number Placeholder 3"/>
          <p:cNvSpPr>
            <a:spLocks noGrp="1"/>
          </p:cNvSpPr>
          <p:nvPr>
            <p:ph type="sldNum" sz="quarter" idx="5"/>
          </p:nvPr>
        </p:nvSpPr>
        <p:spPr/>
        <p:txBody>
          <a:bodyPr/>
          <a:lstStyle/>
          <a:p>
            <a:fld id="{CB369B3E-E2DB-7D46-A3CA-E31FA1F2A582}" type="slidenum">
              <a:rPr lang="en-ES" smtClean="0"/>
              <a:t>14</a:t>
            </a:fld>
            <a:endParaRPr lang="en-ES"/>
          </a:p>
        </p:txBody>
      </p:sp>
    </p:spTree>
    <p:extLst>
      <p:ext uri="{BB962C8B-B14F-4D97-AF65-F5344CB8AC3E}">
        <p14:creationId xmlns:p14="http://schemas.microsoft.com/office/powerpoint/2010/main" val="382995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and the top countries in termsof purity seem to be germinay, UK and netherlands.</a:t>
            </a:r>
          </a:p>
        </p:txBody>
      </p:sp>
      <p:sp>
        <p:nvSpPr>
          <p:cNvPr id="4" name="Slide Number Placeholder 3"/>
          <p:cNvSpPr>
            <a:spLocks noGrp="1"/>
          </p:cNvSpPr>
          <p:nvPr>
            <p:ph type="sldNum" sz="quarter" idx="5"/>
          </p:nvPr>
        </p:nvSpPr>
        <p:spPr/>
        <p:txBody>
          <a:bodyPr/>
          <a:lstStyle/>
          <a:p>
            <a:fld id="{CB369B3E-E2DB-7D46-A3CA-E31FA1F2A582}" type="slidenum">
              <a:rPr lang="en-ES" smtClean="0"/>
              <a:t>15</a:t>
            </a:fld>
            <a:endParaRPr lang="en-ES"/>
          </a:p>
        </p:txBody>
      </p:sp>
    </p:spTree>
    <p:extLst>
      <p:ext uri="{BB962C8B-B14F-4D97-AF65-F5344CB8AC3E}">
        <p14:creationId xmlns:p14="http://schemas.microsoft.com/office/powerpoint/2010/main" val="3246458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It is very curious that I was looking fo a correlation between drug price and purity nd i did not find any.</a:t>
            </a:r>
          </a:p>
        </p:txBody>
      </p:sp>
      <p:sp>
        <p:nvSpPr>
          <p:cNvPr id="4" name="Slide Number Placeholder 3"/>
          <p:cNvSpPr>
            <a:spLocks noGrp="1"/>
          </p:cNvSpPr>
          <p:nvPr>
            <p:ph type="sldNum" sz="quarter" idx="5"/>
          </p:nvPr>
        </p:nvSpPr>
        <p:spPr/>
        <p:txBody>
          <a:bodyPr/>
          <a:lstStyle/>
          <a:p>
            <a:fld id="{CB369B3E-E2DB-7D46-A3CA-E31FA1F2A582}" type="slidenum">
              <a:rPr lang="en-ES" smtClean="0"/>
              <a:t>16</a:t>
            </a:fld>
            <a:endParaRPr lang="en-ES"/>
          </a:p>
        </p:txBody>
      </p:sp>
    </p:spTree>
    <p:extLst>
      <p:ext uri="{BB962C8B-B14F-4D97-AF65-F5344CB8AC3E}">
        <p14:creationId xmlns:p14="http://schemas.microsoft.com/office/powerpoint/2010/main" val="2404560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But... what abput andré and portugal? well, it's good to say that portugal has one of the lowest overdosses deaths rates in western europe and also te lowest level of addiction.</a:t>
            </a:r>
          </a:p>
        </p:txBody>
      </p:sp>
      <p:sp>
        <p:nvSpPr>
          <p:cNvPr id="4" name="Slide Number Placeholder 3"/>
          <p:cNvSpPr>
            <a:spLocks noGrp="1"/>
          </p:cNvSpPr>
          <p:nvPr>
            <p:ph type="sldNum" sz="quarter" idx="5"/>
          </p:nvPr>
        </p:nvSpPr>
        <p:spPr/>
        <p:txBody>
          <a:bodyPr/>
          <a:lstStyle/>
          <a:p>
            <a:fld id="{CB369B3E-E2DB-7D46-A3CA-E31FA1F2A582}" type="slidenum">
              <a:rPr lang="en-ES" smtClean="0"/>
              <a:t>17</a:t>
            </a:fld>
            <a:endParaRPr lang="en-ES"/>
          </a:p>
        </p:txBody>
      </p:sp>
    </p:spTree>
    <p:extLst>
      <p:ext uri="{BB962C8B-B14F-4D97-AF65-F5344CB8AC3E}">
        <p14:creationId xmlns:p14="http://schemas.microsoft.com/office/powerpoint/2010/main" val="1159057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So thats everything, if you wanna see the extended version of the project you can read the medium article.</a:t>
            </a:r>
          </a:p>
        </p:txBody>
      </p:sp>
      <p:sp>
        <p:nvSpPr>
          <p:cNvPr id="4" name="Slide Number Placeholder 3"/>
          <p:cNvSpPr>
            <a:spLocks noGrp="1"/>
          </p:cNvSpPr>
          <p:nvPr>
            <p:ph type="sldNum" sz="quarter" idx="5"/>
          </p:nvPr>
        </p:nvSpPr>
        <p:spPr/>
        <p:txBody>
          <a:bodyPr/>
          <a:lstStyle/>
          <a:p>
            <a:fld id="{CB369B3E-E2DB-7D46-A3CA-E31FA1F2A582}" type="slidenum">
              <a:rPr lang="en-ES" smtClean="0"/>
              <a:t>18</a:t>
            </a:fld>
            <a:endParaRPr lang="en-ES"/>
          </a:p>
        </p:txBody>
      </p:sp>
    </p:spTree>
    <p:extLst>
      <p:ext uri="{BB962C8B-B14F-4D97-AF65-F5344CB8AC3E}">
        <p14:creationId xmlns:p14="http://schemas.microsoft.com/office/powerpoint/2010/main" val="3141567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S" dirty="0"/>
              <a:t>So thats everything, if you wanna see the extended version of the project you can read the medium article.</a:t>
            </a:r>
          </a:p>
          <a:p>
            <a:endParaRPr lang="en-ES" dirty="0"/>
          </a:p>
        </p:txBody>
      </p:sp>
      <p:sp>
        <p:nvSpPr>
          <p:cNvPr id="4" name="Slide Number Placeholder 3"/>
          <p:cNvSpPr>
            <a:spLocks noGrp="1"/>
          </p:cNvSpPr>
          <p:nvPr>
            <p:ph type="sldNum" sz="quarter" idx="5"/>
          </p:nvPr>
        </p:nvSpPr>
        <p:spPr/>
        <p:txBody>
          <a:bodyPr/>
          <a:lstStyle/>
          <a:p>
            <a:fld id="{CB369B3E-E2DB-7D46-A3CA-E31FA1F2A582}" type="slidenum">
              <a:rPr lang="en-ES" smtClean="0"/>
              <a:t>19</a:t>
            </a:fld>
            <a:endParaRPr lang="en-ES"/>
          </a:p>
        </p:txBody>
      </p:sp>
    </p:spTree>
    <p:extLst>
      <p:ext uri="{BB962C8B-B14F-4D97-AF65-F5344CB8AC3E}">
        <p14:creationId xmlns:p14="http://schemas.microsoft.com/office/powerpoint/2010/main" val="340852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I was one night dancing in razz and i though abut taking drugs</a:t>
            </a:r>
          </a:p>
        </p:txBody>
      </p:sp>
      <p:sp>
        <p:nvSpPr>
          <p:cNvPr id="4" name="Slide Number Placeholder 3"/>
          <p:cNvSpPr>
            <a:spLocks noGrp="1"/>
          </p:cNvSpPr>
          <p:nvPr>
            <p:ph type="sldNum" sz="quarter" idx="5"/>
          </p:nvPr>
        </p:nvSpPr>
        <p:spPr/>
        <p:txBody>
          <a:bodyPr/>
          <a:lstStyle/>
          <a:p>
            <a:fld id="{CB369B3E-E2DB-7D46-A3CA-E31FA1F2A582}" type="slidenum">
              <a:rPr lang="en-ES" smtClean="0"/>
              <a:t>2</a:t>
            </a:fld>
            <a:endParaRPr lang="en-ES"/>
          </a:p>
        </p:txBody>
      </p:sp>
    </p:spTree>
    <p:extLst>
      <p:ext uri="{BB962C8B-B14F-4D97-AF65-F5344CB8AC3E}">
        <p14:creationId xmlns:p14="http://schemas.microsoft.com/office/powerpoint/2010/main" val="3015909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luckily my friend andre was there. He had a lot of informmation about the topic because he is portugese</a:t>
            </a:r>
          </a:p>
        </p:txBody>
      </p:sp>
      <p:sp>
        <p:nvSpPr>
          <p:cNvPr id="4" name="Slide Number Placeholder 3"/>
          <p:cNvSpPr>
            <a:spLocks noGrp="1"/>
          </p:cNvSpPr>
          <p:nvPr>
            <p:ph type="sldNum" sz="quarter" idx="5"/>
          </p:nvPr>
        </p:nvSpPr>
        <p:spPr/>
        <p:txBody>
          <a:bodyPr/>
          <a:lstStyle/>
          <a:p>
            <a:fld id="{CB369B3E-E2DB-7D46-A3CA-E31FA1F2A582}" type="slidenum">
              <a:rPr lang="en-ES" smtClean="0"/>
              <a:t>3</a:t>
            </a:fld>
            <a:endParaRPr lang="en-ES"/>
          </a:p>
        </p:txBody>
      </p:sp>
    </p:spTree>
    <p:extLst>
      <p:ext uri="{BB962C8B-B14F-4D97-AF65-F5344CB8AC3E}">
        <p14:creationId xmlns:p14="http://schemas.microsoft.com/office/powerpoint/2010/main" val="311916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And in portugal, the drug use was legalized almost 20 yers ago.</a:t>
            </a:r>
          </a:p>
          <a:p>
            <a:endParaRPr lang="en-ES" dirty="0"/>
          </a:p>
          <a:p>
            <a:r>
              <a:rPr lang="en-ES" dirty="0"/>
              <a:t>So, he decided to make me think about some drug-related topics.</a:t>
            </a:r>
          </a:p>
        </p:txBody>
      </p:sp>
      <p:sp>
        <p:nvSpPr>
          <p:cNvPr id="4" name="Slide Number Placeholder 3"/>
          <p:cNvSpPr>
            <a:spLocks noGrp="1"/>
          </p:cNvSpPr>
          <p:nvPr>
            <p:ph type="sldNum" sz="quarter" idx="5"/>
          </p:nvPr>
        </p:nvSpPr>
        <p:spPr/>
        <p:txBody>
          <a:bodyPr/>
          <a:lstStyle/>
          <a:p>
            <a:fld id="{CB369B3E-E2DB-7D46-A3CA-E31FA1F2A582}" type="slidenum">
              <a:rPr lang="en-ES" smtClean="0"/>
              <a:t>4</a:t>
            </a:fld>
            <a:endParaRPr lang="en-ES"/>
          </a:p>
        </p:txBody>
      </p:sp>
    </p:spTree>
    <p:extLst>
      <p:ext uri="{BB962C8B-B14F-4D97-AF65-F5344CB8AC3E}">
        <p14:creationId xmlns:p14="http://schemas.microsoft.com/office/powerpoint/2010/main" val="123038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For example, will I die from an overdose if i take drugs?</a:t>
            </a:r>
          </a:p>
          <a:p>
            <a:endParaRPr lang="en-ES" dirty="0"/>
          </a:p>
          <a:p>
            <a:r>
              <a:rPr lang="en-ES" dirty="0"/>
              <a:t>This is the top rate of deaths by overdoses in 1990, but we also need to take into account that many people who take drugs die not because of an overdose, but ebcause a problem derived from that, like depression or HIV infection.</a:t>
            </a:r>
          </a:p>
          <a:p>
            <a:endParaRPr lang="en-ES" dirty="0"/>
          </a:p>
          <a:p>
            <a:r>
              <a:rPr lang="en-ES" dirty="0"/>
              <a:t>I wanna show which was te evolution until 2017.</a:t>
            </a:r>
          </a:p>
          <a:p>
            <a:endParaRPr lang="en-ES" dirty="0"/>
          </a:p>
          <a:p>
            <a:endParaRPr lang="en-ES" dirty="0"/>
          </a:p>
          <a:p>
            <a:r>
              <a:rPr lang="en-ES" dirty="0"/>
              <a:t>As you can see united states is the leader country in deaths by drug use.</a:t>
            </a:r>
          </a:p>
        </p:txBody>
      </p:sp>
      <p:sp>
        <p:nvSpPr>
          <p:cNvPr id="4" name="Slide Number Placeholder 3"/>
          <p:cNvSpPr>
            <a:spLocks noGrp="1"/>
          </p:cNvSpPr>
          <p:nvPr>
            <p:ph type="sldNum" sz="quarter" idx="5"/>
          </p:nvPr>
        </p:nvSpPr>
        <p:spPr/>
        <p:txBody>
          <a:bodyPr/>
          <a:lstStyle/>
          <a:p>
            <a:fld id="{CB369B3E-E2DB-7D46-A3CA-E31FA1F2A582}" type="slidenum">
              <a:rPr lang="en-ES" smtClean="0"/>
              <a:t>5</a:t>
            </a:fld>
            <a:endParaRPr lang="en-ES"/>
          </a:p>
        </p:txBody>
      </p:sp>
    </p:spTree>
    <p:extLst>
      <p:ext uri="{BB962C8B-B14F-4D97-AF65-F5344CB8AC3E}">
        <p14:creationId xmlns:p14="http://schemas.microsoft.com/office/powerpoint/2010/main" val="3247208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It is important to say that, of course, heroin is more dangerous in terms of ovrdose than for example MDMA or cocaine.</a:t>
            </a:r>
          </a:p>
          <a:p>
            <a:endParaRPr lang="en-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ES" dirty="0"/>
              <a:t>But still, there are some countries that show high levels of overdoses from these two other drugs.</a:t>
            </a:r>
          </a:p>
          <a:p>
            <a:endParaRPr lang="en-ES" dirty="0"/>
          </a:p>
        </p:txBody>
      </p:sp>
      <p:sp>
        <p:nvSpPr>
          <p:cNvPr id="4" name="Slide Number Placeholder 3"/>
          <p:cNvSpPr>
            <a:spLocks noGrp="1"/>
          </p:cNvSpPr>
          <p:nvPr>
            <p:ph type="sldNum" sz="quarter" idx="5"/>
          </p:nvPr>
        </p:nvSpPr>
        <p:spPr/>
        <p:txBody>
          <a:bodyPr/>
          <a:lstStyle/>
          <a:p>
            <a:fld id="{CB369B3E-E2DB-7D46-A3CA-E31FA1F2A582}" type="slidenum">
              <a:rPr lang="en-ES" smtClean="0"/>
              <a:t>6</a:t>
            </a:fld>
            <a:endParaRPr lang="en-ES"/>
          </a:p>
        </p:txBody>
      </p:sp>
    </p:spTree>
    <p:extLst>
      <p:ext uri="{BB962C8B-B14F-4D97-AF65-F5344CB8AC3E}">
        <p14:creationId xmlns:p14="http://schemas.microsoft.com/office/powerpoint/2010/main" val="338317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Here, we can see that USA and Russia are the two top countries in deaths for all these 3 drugs.</a:t>
            </a:r>
          </a:p>
        </p:txBody>
      </p:sp>
      <p:sp>
        <p:nvSpPr>
          <p:cNvPr id="4" name="Slide Number Placeholder 3"/>
          <p:cNvSpPr>
            <a:spLocks noGrp="1"/>
          </p:cNvSpPr>
          <p:nvPr>
            <p:ph type="sldNum" sz="quarter" idx="5"/>
          </p:nvPr>
        </p:nvSpPr>
        <p:spPr/>
        <p:txBody>
          <a:bodyPr/>
          <a:lstStyle/>
          <a:p>
            <a:fld id="{CB369B3E-E2DB-7D46-A3CA-E31FA1F2A582}" type="slidenum">
              <a:rPr lang="en-ES" smtClean="0"/>
              <a:t>7</a:t>
            </a:fld>
            <a:endParaRPr lang="en-ES"/>
          </a:p>
        </p:txBody>
      </p:sp>
    </p:spTree>
    <p:extLst>
      <p:ext uri="{BB962C8B-B14F-4D97-AF65-F5344CB8AC3E}">
        <p14:creationId xmlns:p14="http://schemas.microsoft.com/office/powerpoint/2010/main" val="388469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OK, maybe we dont die, but can we became addicted to drugs? This is the addiction map world. This map made me wonder if there is a correlation between the income level of the country and the addiction rate.</a:t>
            </a:r>
          </a:p>
        </p:txBody>
      </p:sp>
      <p:sp>
        <p:nvSpPr>
          <p:cNvPr id="4" name="Slide Number Placeholder 3"/>
          <p:cNvSpPr>
            <a:spLocks noGrp="1"/>
          </p:cNvSpPr>
          <p:nvPr>
            <p:ph type="sldNum" sz="quarter" idx="5"/>
          </p:nvPr>
        </p:nvSpPr>
        <p:spPr/>
        <p:txBody>
          <a:bodyPr/>
          <a:lstStyle/>
          <a:p>
            <a:fld id="{CB369B3E-E2DB-7D46-A3CA-E31FA1F2A582}" type="slidenum">
              <a:rPr lang="en-ES" smtClean="0"/>
              <a:t>8</a:t>
            </a:fld>
            <a:endParaRPr lang="en-ES"/>
          </a:p>
        </p:txBody>
      </p:sp>
    </p:spTree>
    <p:extLst>
      <p:ext uri="{BB962C8B-B14F-4D97-AF65-F5344CB8AC3E}">
        <p14:creationId xmlns:p14="http://schemas.microsoft.com/office/powerpoint/2010/main" val="162172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In this graph I'm relating the GDP per capita and the addiction rates per country. Colors indicate the continent of the country.</a:t>
            </a:r>
          </a:p>
          <a:p>
            <a:endParaRPr lang="en-ES" dirty="0"/>
          </a:p>
          <a:p>
            <a:r>
              <a:rPr lang="en-ES" dirty="0"/>
              <a:t>Now im going to change the size of the bubble depending on the deaths by drugs in that country.</a:t>
            </a:r>
          </a:p>
        </p:txBody>
      </p:sp>
      <p:sp>
        <p:nvSpPr>
          <p:cNvPr id="4" name="Slide Number Placeholder 3"/>
          <p:cNvSpPr>
            <a:spLocks noGrp="1"/>
          </p:cNvSpPr>
          <p:nvPr>
            <p:ph type="sldNum" sz="quarter" idx="5"/>
          </p:nvPr>
        </p:nvSpPr>
        <p:spPr/>
        <p:txBody>
          <a:bodyPr/>
          <a:lstStyle/>
          <a:p>
            <a:fld id="{CB369B3E-E2DB-7D46-A3CA-E31FA1F2A582}" type="slidenum">
              <a:rPr lang="en-ES" smtClean="0"/>
              <a:t>9</a:t>
            </a:fld>
            <a:endParaRPr lang="en-ES"/>
          </a:p>
        </p:txBody>
      </p:sp>
    </p:spTree>
    <p:extLst>
      <p:ext uri="{BB962C8B-B14F-4D97-AF65-F5344CB8AC3E}">
        <p14:creationId xmlns:p14="http://schemas.microsoft.com/office/powerpoint/2010/main" val="271514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21AF-00DE-7D47-AA1B-AE6B8471D94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BCE9958F-65C1-CE41-B4C2-4873EAD542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8009F602-7A71-E049-A742-ECB50F9CF1FC}"/>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5" name="Footer Placeholder 4">
            <a:extLst>
              <a:ext uri="{FF2B5EF4-FFF2-40B4-BE49-F238E27FC236}">
                <a16:creationId xmlns:a16="http://schemas.microsoft.com/office/drawing/2014/main" id="{D1A59FF5-D028-5B40-BF41-590CB0FB55EF}"/>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BEA2BA3-D9FC-8342-A56B-54829A9AFDB5}"/>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2312823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1280-FD32-3A41-9F7B-14A47423ADE8}"/>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ADE35FDD-0B70-C44D-96EB-1D7F96B0746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767C92FE-1C15-0F4E-98EC-7888558CE675}"/>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5" name="Footer Placeholder 4">
            <a:extLst>
              <a:ext uri="{FF2B5EF4-FFF2-40B4-BE49-F238E27FC236}">
                <a16:creationId xmlns:a16="http://schemas.microsoft.com/office/drawing/2014/main" id="{F29394D5-D2D5-1946-A32E-37C5870400FC}"/>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ECF13D2E-CAF1-3B42-A357-63F58CF7B0E7}"/>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22823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2D13FD-3996-8847-87E2-629190E268F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8E5FD3A9-9DF3-F543-B136-E2A55BA2E80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D9B721BC-C918-1142-93D9-D3159D676CEC}"/>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5" name="Footer Placeholder 4">
            <a:extLst>
              <a:ext uri="{FF2B5EF4-FFF2-40B4-BE49-F238E27FC236}">
                <a16:creationId xmlns:a16="http://schemas.microsoft.com/office/drawing/2014/main" id="{85440D9A-90E2-9C41-836D-001BA96A9CD4}"/>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9E760964-BA70-C549-B5DE-B2BDE125CA74}"/>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258180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ABC4-22D5-AF40-8EBB-7AD299321DD7}"/>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5A1001FD-9DE0-AD42-A6AF-D90E4A3F28C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11D20A2D-E347-2F44-A90A-E395CD518D17}"/>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5" name="Footer Placeholder 4">
            <a:extLst>
              <a:ext uri="{FF2B5EF4-FFF2-40B4-BE49-F238E27FC236}">
                <a16:creationId xmlns:a16="http://schemas.microsoft.com/office/drawing/2014/main" id="{83AE181D-CD28-5A4A-8611-7A07DDFFC4E0}"/>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5F0BF446-D0FD-C94E-8129-DDC72BA2E688}"/>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4282412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EC8B-E0D4-1846-9D6C-3FC40F568A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FC052922-E5B6-6842-906C-7509C9890C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561D7F1-20F2-664C-ACEC-424B4DE2CCC3}"/>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5" name="Footer Placeholder 4">
            <a:extLst>
              <a:ext uri="{FF2B5EF4-FFF2-40B4-BE49-F238E27FC236}">
                <a16:creationId xmlns:a16="http://schemas.microsoft.com/office/drawing/2014/main" id="{D0E1B02A-F4B7-5847-9958-F4686CAB5C63}"/>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70A510BE-253F-7144-91AD-B4B5A82E4F66}"/>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340009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A47A-BDE5-F94B-9D99-004D9121E6A7}"/>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F0D82D8D-4974-C043-86F0-148C56AF0DD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BBF61B74-E9F4-EC40-AE13-0014C369D8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89E1F898-D68E-4845-A93A-C0C82A8F7D12}"/>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6" name="Footer Placeholder 5">
            <a:extLst>
              <a:ext uri="{FF2B5EF4-FFF2-40B4-BE49-F238E27FC236}">
                <a16:creationId xmlns:a16="http://schemas.microsoft.com/office/drawing/2014/main" id="{7C0545BC-1BFC-3349-BA3F-C90EAA812E53}"/>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39670A95-0453-AC46-9FE1-0028C148752D}"/>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290799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F550-14F4-9945-9D73-1304E7E6592F}"/>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14A8559B-1987-8A49-A1E3-746B00ECC0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A45C800-38BD-A147-B966-71A337821B3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BCB577F5-F1DB-DD44-A3F5-E9852913FA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8E73B3-9D36-0B43-9854-0C303934284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EC4E53E8-9A3E-824B-A2F0-5A80D925F83D}"/>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8" name="Footer Placeholder 7">
            <a:extLst>
              <a:ext uri="{FF2B5EF4-FFF2-40B4-BE49-F238E27FC236}">
                <a16:creationId xmlns:a16="http://schemas.microsoft.com/office/drawing/2014/main" id="{5A874CD3-D394-0E4F-9A2F-1E177047055F}"/>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DF2983D6-D74E-8947-A8BA-0BAA7C6F1B1A}"/>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2237687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D5A4-6DBA-CF45-8E78-E77C6927DC0F}"/>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73CA4043-CA04-9249-8EE7-4A5546E6A28B}"/>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4" name="Footer Placeholder 3">
            <a:extLst>
              <a:ext uri="{FF2B5EF4-FFF2-40B4-BE49-F238E27FC236}">
                <a16:creationId xmlns:a16="http://schemas.microsoft.com/office/drawing/2014/main" id="{11195C86-1B40-ED40-8925-CE1A4E9F2F21}"/>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FB385BF2-D673-064A-874E-96C9B274FC44}"/>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1782693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D9F62-CF5C-FD41-9C10-2FA1D05ECEAB}"/>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3" name="Footer Placeholder 2">
            <a:extLst>
              <a:ext uri="{FF2B5EF4-FFF2-40B4-BE49-F238E27FC236}">
                <a16:creationId xmlns:a16="http://schemas.microsoft.com/office/drawing/2014/main" id="{E791846B-63C7-7746-A6CC-74B37F9668DE}"/>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3DE1D63C-4743-C74D-AF7E-FAF714813F78}"/>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195625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D4550-FA55-7C4C-AC51-6E50FA790C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92E879AE-6D86-0E48-9FAF-1757BD001F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9973A02C-5D25-1D4A-A62A-967424C04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EFDCBB-ADB3-344C-A2FB-4E32842CE04E}"/>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6" name="Footer Placeholder 5">
            <a:extLst>
              <a:ext uri="{FF2B5EF4-FFF2-40B4-BE49-F238E27FC236}">
                <a16:creationId xmlns:a16="http://schemas.microsoft.com/office/drawing/2014/main" id="{DBCE4198-F218-EC48-B95F-D48B26F07BA9}"/>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F4F7CCF1-EBCD-5E47-AC67-4B5F59CEA148}"/>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3639299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1324-0569-4341-89EB-64527DE275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9213CD17-3773-9A49-9DD8-F78913F1B7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9039BDA8-C142-2C43-B7D9-D7121B68F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7A46DA-6F66-CA48-B6B4-B4F785FAF08C}"/>
              </a:ext>
            </a:extLst>
          </p:cNvPr>
          <p:cNvSpPr>
            <a:spLocks noGrp="1"/>
          </p:cNvSpPr>
          <p:nvPr>
            <p:ph type="dt" sz="half" idx="10"/>
          </p:nvPr>
        </p:nvSpPr>
        <p:spPr/>
        <p:txBody>
          <a:bodyPr/>
          <a:lstStyle/>
          <a:p>
            <a:fld id="{9E3A289A-E7ED-C943-BEB1-BA4D009A6308}" type="datetimeFigureOut">
              <a:rPr lang="en-ES" smtClean="0"/>
              <a:t>25/11/2020</a:t>
            </a:fld>
            <a:endParaRPr lang="en-ES"/>
          </a:p>
        </p:txBody>
      </p:sp>
      <p:sp>
        <p:nvSpPr>
          <p:cNvPr id="6" name="Footer Placeholder 5">
            <a:extLst>
              <a:ext uri="{FF2B5EF4-FFF2-40B4-BE49-F238E27FC236}">
                <a16:creationId xmlns:a16="http://schemas.microsoft.com/office/drawing/2014/main" id="{8769E6F7-38AD-0045-BDDE-C3A7CCBBFA51}"/>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71830AD0-D736-4C40-9B65-B60C118A71A2}"/>
              </a:ext>
            </a:extLst>
          </p:cNvPr>
          <p:cNvSpPr>
            <a:spLocks noGrp="1"/>
          </p:cNvSpPr>
          <p:nvPr>
            <p:ph type="sldNum" sz="quarter" idx="12"/>
          </p:nvPr>
        </p:nvSpPr>
        <p:spPr/>
        <p:txBody>
          <a:bodyPr/>
          <a:lstStyle/>
          <a:p>
            <a:fld id="{D9D59D05-144B-6B4C-B3C7-97E2061161C9}" type="slidenum">
              <a:rPr lang="en-ES" smtClean="0"/>
              <a:t>‹#›</a:t>
            </a:fld>
            <a:endParaRPr lang="en-ES"/>
          </a:p>
        </p:txBody>
      </p:sp>
    </p:spTree>
    <p:extLst>
      <p:ext uri="{BB962C8B-B14F-4D97-AF65-F5344CB8AC3E}">
        <p14:creationId xmlns:p14="http://schemas.microsoft.com/office/powerpoint/2010/main" val="250510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468ADD-5341-6F47-8F43-06A7B2EB20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1C607015-6302-0546-A232-4FCD4A772F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7E3E6053-FFAB-CA4B-AF6B-4EB43A8679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3A289A-E7ED-C943-BEB1-BA4D009A6308}" type="datetimeFigureOut">
              <a:rPr lang="en-ES" smtClean="0"/>
              <a:t>25/11/2020</a:t>
            </a:fld>
            <a:endParaRPr lang="en-ES"/>
          </a:p>
        </p:txBody>
      </p:sp>
      <p:sp>
        <p:nvSpPr>
          <p:cNvPr id="5" name="Footer Placeholder 4">
            <a:extLst>
              <a:ext uri="{FF2B5EF4-FFF2-40B4-BE49-F238E27FC236}">
                <a16:creationId xmlns:a16="http://schemas.microsoft.com/office/drawing/2014/main" id="{673FA07A-283D-4146-80FB-426C9DEDE9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814E6B07-9020-FB4C-B8E4-7F43F3C9F3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59D05-144B-6B4C-B3C7-97E2061161C9}" type="slidenum">
              <a:rPr lang="en-ES" smtClean="0"/>
              <a:t>‹#›</a:t>
            </a:fld>
            <a:endParaRPr lang="en-ES"/>
          </a:p>
        </p:txBody>
      </p:sp>
    </p:spTree>
    <p:extLst>
      <p:ext uri="{BB962C8B-B14F-4D97-AF65-F5344CB8AC3E}">
        <p14:creationId xmlns:p14="http://schemas.microsoft.com/office/powerpoint/2010/main" val="544253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19.png"/><Relationship Id="rId10"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F6CC37-09D1-304B-8334-A12514FDB582}"/>
              </a:ext>
            </a:extLst>
          </p:cNvPr>
          <p:cNvSpPr txBox="1"/>
          <p:nvPr/>
        </p:nvSpPr>
        <p:spPr>
          <a:xfrm>
            <a:off x="1382481" y="1327116"/>
            <a:ext cx="9427029" cy="3139321"/>
          </a:xfrm>
          <a:prstGeom prst="rect">
            <a:avLst/>
          </a:prstGeom>
          <a:noFill/>
        </p:spPr>
        <p:txBody>
          <a:bodyPr wrap="square" rtlCol="0">
            <a:spAutoFit/>
          </a:bodyPr>
          <a:lstStyle/>
          <a:p>
            <a:pPr algn="ctr"/>
            <a:r>
              <a:rPr lang="en-ES" sz="6600" dirty="0">
                <a:latin typeface="Palatino Linotype" panose="02040502050505030304" pitchFamily="18" charset="0"/>
              </a:rPr>
              <a:t>Last night in Razzmatazz, a drug story</a:t>
            </a:r>
          </a:p>
        </p:txBody>
      </p:sp>
      <p:sp>
        <p:nvSpPr>
          <p:cNvPr id="5" name="TextBox 4">
            <a:extLst>
              <a:ext uri="{FF2B5EF4-FFF2-40B4-BE49-F238E27FC236}">
                <a16:creationId xmlns:a16="http://schemas.microsoft.com/office/drawing/2014/main" id="{8173F758-37C7-2742-B698-80CAF7A93553}"/>
              </a:ext>
            </a:extLst>
          </p:cNvPr>
          <p:cNvSpPr txBox="1"/>
          <p:nvPr/>
        </p:nvSpPr>
        <p:spPr>
          <a:xfrm>
            <a:off x="5110789" y="4580164"/>
            <a:ext cx="1970411" cy="461665"/>
          </a:xfrm>
          <a:prstGeom prst="rect">
            <a:avLst/>
          </a:prstGeom>
          <a:noFill/>
        </p:spPr>
        <p:txBody>
          <a:bodyPr wrap="none" rtlCol="0">
            <a:spAutoFit/>
          </a:bodyPr>
          <a:lstStyle/>
          <a:p>
            <a:r>
              <a:rPr lang="en-ES" sz="2400" i="1" dirty="0">
                <a:latin typeface="Palatino" pitchFamily="2" charset="77"/>
                <a:ea typeface="Palatino" pitchFamily="2" charset="77"/>
              </a:rPr>
              <a:t>Miguel Simón</a:t>
            </a:r>
          </a:p>
        </p:txBody>
      </p:sp>
    </p:spTree>
    <p:extLst>
      <p:ext uri="{BB962C8B-B14F-4D97-AF65-F5344CB8AC3E}">
        <p14:creationId xmlns:p14="http://schemas.microsoft.com/office/powerpoint/2010/main" val="1339349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ubble chart&#10;&#10;Description automatically generated">
            <a:extLst>
              <a:ext uri="{FF2B5EF4-FFF2-40B4-BE49-F238E27FC236}">
                <a16:creationId xmlns:a16="http://schemas.microsoft.com/office/drawing/2014/main" id="{7AA6E708-AB19-6B40-86B2-E0CBBBC78052}"/>
              </a:ext>
            </a:extLst>
          </p:cNvPr>
          <p:cNvPicPr>
            <a:picLocks noChangeAspect="1"/>
          </p:cNvPicPr>
          <p:nvPr/>
        </p:nvPicPr>
        <p:blipFill>
          <a:blip r:embed="rId3"/>
          <a:stretch>
            <a:fillRect/>
          </a:stretch>
        </p:blipFill>
        <p:spPr>
          <a:xfrm>
            <a:off x="1970486" y="1391796"/>
            <a:ext cx="8251023" cy="4790661"/>
          </a:xfrm>
          <a:prstGeom prst="rect">
            <a:avLst/>
          </a:prstGeom>
        </p:spPr>
      </p:pic>
      <p:sp>
        <p:nvSpPr>
          <p:cNvPr id="3" name="Rectangle 2">
            <a:extLst>
              <a:ext uri="{FF2B5EF4-FFF2-40B4-BE49-F238E27FC236}">
                <a16:creationId xmlns:a16="http://schemas.microsoft.com/office/drawing/2014/main" id="{BE3C7920-DAA7-9046-B005-AFD0ED580956}"/>
              </a:ext>
            </a:extLst>
          </p:cNvPr>
          <p:cNvSpPr/>
          <p:nvPr/>
        </p:nvSpPr>
        <p:spPr>
          <a:xfrm>
            <a:off x="8746435" y="3661236"/>
            <a:ext cx="1669774" cy="28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TextBox 3">
            <a:extLst>
              <a:ext uri="{FF2B5EF4-FFF2-40B4-BE49-F238E27FC236}">
                <a16:creationId xmlns:a16="http://schemas.microsoft.com/office/drawing/2014/main" id="{86D3BC1D-C3A6-EE45-9554-5AF05A510CA3}"/>
              </a:ext>
            </a:extLst>
          </p:cNvPr>
          <p:cNvSpPr txBox="1"/>
          <p:nvPr/>
        </p:nvSpPr>
        <p:spPr>
          <a:xfrm>
            <a:off x="2863192" y="89878"/>
            <a:ext cx="6264792" cy="461665"/>
          </a:xfrm>
          <a:prstGeom prst="rect">
            <a:avLst/>
          </a:prstGeom>
          <a:noFill/>
        </p:spPr>
        <p:txBody>
          <a:bodyPr wrap="none" rtlCol="0">
            <a:spAutoFit/>
          </a:bodyPr>
          <a:lstStyle/>
          <a:p>
            <a:r>
              <a:rPr lang="en-ES" sz="2400" dirty="0">
                <a:latin typeface="Palatino" pitchFamily="2" charset="77"/>
                <a:ea typeface="Palatino" pitchFamily="2" charset="77"/>
              </a:rPr>
              <a:t>Will you become addicted if you take drugs?</a:t>
            </a:r>
          </a:p>
        </p:txBody>
      </p:sp>
      <p:cxnSp>
        <p:nvCxnSpPr>
          <p:cNvPr id="5" name="Straight Connector 4">
            <a:extLst>
              <a:ext uri="{FF2B5EF4-FFF2-40B4-BE49-F238E27FC236}">
                <a16:creationId xmlns:a16="http://schemas.microsoft.com/office/drawing/2014/main" id="{3D1BB249-CF44-BD4A-9FCA-B38FE4B8A57E}"/>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12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ubble chart&#10;&#10;Description automatically generated">
            <a:extLst>
              <a:ext uri="{FF2B5EF4-FFF2-40B4-BE49-F238E27FC236}">
                <a16:creationId xmlns:a16="http://schemas.microsoft.com/office/drawing/2014/main" id="{231747DA-2926-AC49-8F09-0D0CE25950BD}"/>
              </a:ext>
            </a:extLst>
          </p:cNvPr>
          <p:cNvPicPr>
            <a:picLocks noChangeAspect="1"/>
          </p:cNvPicPr>
          <p:nvPr/>
        </p:nvPicPr>
        <p:blipFill>
          <a:blip r:embed="rId3"/>
          <a:stretch>
            <a:fillRect/>
          </a:stretch>
        </p:blipFill>
        <p:spPr>
          <a:xfrm>
            <a:off x="1970486" y="1391796"/>
            <a:ext cx="8251023" cy="4790661"/>
          </a:xfrm>
          <a:prstGeom prst="rect">
            <a:avLst/>
          </a:prstGeom>
        </p:spPr>
      </p:pic>
      <p:pic>
        <p:nvPicPr>
          <p:cNvPr id="2" name="Picture 1" descr="Chart, scatter chart, bubble chart&#10;&#10;Description automatically generated">
            <a:extLst>
              <a:ext uri="{FF2B5EF4-FFF2-40B4-BE49-F238E27FC236}">
                <a16:creationId xmlns:a16="http://schemas.microsoft.com/office/drawing/2014/main" id="{89D01C2F-5BCD-DC47-AF75-2C3FB9C665D2}"/>
              </a:ext>
            </a:extLst>
          </p:cNvPr>
          <p:cNvPicPr>
            <a:picLocks noChangeAspect="1"/>
          </p:cNvPicPr>
          <p:nvPr/>
        </p:nvPicPr>
        <p:blipFill>
          <a:blip r:embed="rId4"/>
          <a:stretch>
            <a:fillRect/>
          </a:stretch>
        </p:blipFill>
        <p:spPr>
          <a:xfrm>
            <a:off x="1970486" y="1391796"/>
            <a:ext cx="8251023" cy="4790661"/>
          </a:xfrm>
          <a:prstGeom prst="rect">
            <a:avLst/>
          </a:prstGeom>
        </p:spPr>
      </p:pic>
      <p:sp>
        <p:nvSpPr>
          <p:cNvPr id="4" name="Rectangle 3">
            <a:extLst>
              <a:ext uri="{FF2B5EF4-FFF2-40B4-BE49-F238E27FC236}">
                <a16:creationId xmlns:a16="http://schemas.microsoft.com/office/drawing/2014/main" id="{BB5B3248-A8BE-EC4B-BCFF-54116866F70B}"/>
              </a:ext>
            </a:extLst>
          </p:cNvPr>
          <p:cNvSpPr/>
          <p:nvPr/>
        </p:nvSpPr>
        <p:spPr>
          <a:xfrm>
            <a:off x="8746435" y="3980544"/>
            <a:ext cx="1669774" cy="28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TextBox 4">
            <a:extLst>
              <a:ext uri="{FF2B5EF4-FFF2-40B4-BE49-F238E27FC236}">
                <a16:creationId xmlns:a16="http://schemas.microsoft.com/office/drawing/2014/main" id="{92AD88AB-5A99-C94E-B49B-95D05715E5F8}"/>
              </a:ext>
            </a:extLst>
          </p:cNvPr>
          <p:cNvSpPr txBox="1"/>
          <p:nvPr/>
        </p:nvSpPr>
        <p:spPr>
          <a:xfrm>
            <a:off x="2863192" y="89878"/>
            <a:ext cx="6264792" cy="461665"/>
          </a:xfrm>
          <a:prstGeom prst="rect">
            <a:avLst/>
          </a:prstGeom>
          <a:noFill/>
        </p:spPr>
        <p:txBody>
          <a:bodyPr wrap="none" rtlCol="0">
            <a:spAutoFit/>
          </a:bodyPr>
          <a:lstStyle/>
          <a:p>
            <a:r>
              <a:rPr lang="en-ES" sz="2400" dirty="0">
                <a:latin typeface="Palatino" pitchFamily="2" charset="77"/>
                <a:ea typeface="Palatino" pitchFamily="2" charset="77"/>
              </a:rPr>
              <a:t>Will you become addicted if you take drugs?</a:t>
            </a:r>
          </a:p>
        </p:txBody>
      </p:sp>
      <p:cxnSp>
        <p:nvCxnSpPr>
          <p:cNvPr id="6" name="Straight Connector 5">
            <a:extLst>
              <a:ext uri="{FF2B5EF4-FFF2-40B4-BE49-F238E27FC236}">
                <a16:creationId xmlns:a16="http://schemas.microsoft.com/office/drawing/2014/main" id="{2D1836FF-B2B5-6447-ABB3-8B31610FB22E}"/>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12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03E3D5-5D6D-3E45-AEAD-BBD496DF18D4}"/>
              </a:ext>
            </a:extLst>
          </p:cNvPr>
          <p:cNvSpPr txBox="1"/>
          <p:nvPr/>
        </p:nvSpPr>
        <p:spPr>
          <a:xfrm>
            <a:off x="2863192" y="89878"/>
            <a:ext cx="6249018" cy="461665"/>
          </a:xfrm>
          <a:prstGeom prst="rect">
            <a:avLst/>
          </a:prstGeom>
          <a:noFill/>
        </p:spPr>
        <p:txBody>
          <a:bodyPr wrap="none" rtlCol="0">
            <a:spAutoFit/>
          </a:bodyPr>
          <a:lstStyle/>
          <a:p>
            <a:r>
              <a:rPr lang="en-ES" sz="2400" dirty="0">
                <a:latin typeface="Palatino" pitchFamily="2" charset="77"/>
                <a:ea typeface="Palatino" pitchFamily="2" charset="77"/>
              </a:rPr>
              <a:t>Which is the most expensive and pure drug?</a:t>
            </a:r>
          </a:p>
        </p:txBody>
      </p:sp>
      <p:cxnSp>
        <p:nvCxnSpPr>
          <p:cNvPr id="5" name="Straight Connector 4">
            <a:extLst>
              <a:ext uri="{FF2B5EF4-FFF2-40B4-BE49-F238E27FC236}">
                <a16:creationId xmlns:a16="http://schemas.microsoft.com/office/drawing/2014/main" id="{C18906C9-BAE3-3E4D-BF7C-549F65C4BDBF}"/>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624EF22-17EC-8A4D-8658-408F964F2F5E}"/>
              </a:ext>
            </a:extLst>
          </p:cNvPr>
          <p:cNvGrpSpPr/>
          <p:nvPr/>
        </p:nvGrpSpPr>
        <p:grpSpPr>
          <a:xfrm>
            <a:off x="1315832" y="662664"/>
            <a:ext cx="3094719" cy="5600251"/>
            <a:chOff x="4533900" y="584200"/>
            <a:chExt cx="3124200" cy="5689600"/>
          </a:xfrm>
        </p:grpSpPr>
        <p:pic>
          <p:nvPicPr>
            <p:cNvPr id="7" name="Picture 6" descr="Chart, box and whisker chart&#10;&#10;Description automatically generated">
              <a:extLst>
                <a:ext uri="{FF2B5EF4-FFF2-40B4-BE49-F238E27FC236}">
                  <a16:creationId xmlns:a16="http://schemas.microsoft.com/office/drawing/2014/main" id="{987A6308-E0F7-754A-B5A1-79AD7C6B5B0D}"/>
                </a:ext>
              </a:extLst>
            </p:cNvPr>
            <p:cNvPicPr>
              <a:picLocks noChangeAspect="1"/>
            </p:cNvPicPr>
            <p:nvPr/>
          </p:nvPicPr>
          <p:blipFill>
            <a:blip r:embed="rId3"/>
            <a:stretch>
              <a:fillRect/>
            </a:stretch>
          </p:blipFill>
          <p:spPr>
            <a:xfrm>
              <a:off x="4533900" y="584200"/>
              <a:ext cx="3124200" cy="5689600"/>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31FF74C2-F1FF-CF43-9670-DB43C74DD74E}"/>
                </a:ext>
              </a:extLst>
            </p:cNvPr>
            <p:cNvPicPr>
              <a:picLocks noChangeAspect="1"/>
            </p:cNvPicPr>
            <p:nvPr/>
          </p:nvPicPr>
          <p:blipFill rotWithShape="1">
            <a:blip r:embed="rId4"/>
            <a:srcRect r="46189"/>
            <a:stretch/>
          </p:blipFill>
          <p:spPr>
            <a:xfrm>
              <a:off x="4533900" y="584200"/>
              <a:ext cx="1681163" cy="5689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5FB203C5-1B64-6A4D-8F15-179C15FC7C50}"/>
                </a:ext>
              </a:extLst>
            </p:cNvPr>
            <p:cNvPicPr>
              <a:picLocks noChangeAspect="1"/>
            </p:cNvPicPr>
            <p:nvPr/>
          </p:nvPicPr>
          <p:blipFill rotWithShape="1">
            <a:blip r:embed="rId5"/>
            <a:srcRect l="44665" r="23780"/>
            <a:stretch/>
          </p:blipFill>
          <p:spPr>
            <a:xfrm>
              <a:off x="5929313" y="584200"/>
              <a:ext cx="985838" cy="5689600"/>
            </a:xfrm>
            <a:prstGeom prst="rect">
              <a:avLst/>
            </a:prstGeom>
          </p:spPr>
        </p:pic>
      </p:grpSp>
    </p:spTree>
    <p:extLst>
      <p:ext uri="{BB962C8B-B14F-4D97-AF65-F5344CB8AC3E}">
        <p14:creationId xmlns:p14="http://schemas.microsoft.com/office/powerpoint/2010/main" val="2845362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03E3D5-5D6D-3E45-AEAD-BBD496DF18D4}"/>
              </a:ext>
            </a:extLst>
          </p:cNvPr>
          <p:cNvSpPr txBox="1"/>
          <p:nvPr/>
        </p:nvSpPr>
        <p:spPr>
          <a:xfrm>
            <a:off x="2863192" y="89878"/>
            <a:ext cx="6249018" cy="461665"/>
          </a:xfrm>
          <a:prstGeom prst="rect">
            <a:avLst/>
          </a:prstGeom>
          <a:noFill/>
        </p:spPr>
        <p:txBody>
          <a:bodyPr wrap="none" rtlCol="0">
            <a:spAutoFit/>
          </a:bodyPr>
          <a:lstStyle/>
          <a:p>
            <a:r>
              <a:rPr lang="en-ES" sz="2400" dirty="0">
                <a:latin typeface="Palatino" pitchFamily="2" charset="77"/>
                <a:ea typeface="Palatino" pitchFamily="2" charset="77"/>
              </a:rPr>
              <a:t>Which is the most expensive and pure drug?</a:t>
            </a:r>
          </a:p>
        </p:txBody>
      </p:sp>
      <p:cxnSp>
        <p:nvCxnSpPr>
          <p:cNvPr id="5" name="Straight Connector 4">
            <a:extLst>
              <a:ext uri="{FF2B5EF4-FFF2-40B4-BE49-F238E27FC236}">
                <a16:creationId xmlns:a16="http://schemas.microsoft.com/office/drawing/2014/main" id="{C18906C9-BAE3-3E4D-BF7C-549F65C4BDBF}"/>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624EF22-17EC-8A4D-8658-408F964F2F5E}"/>
              </a:ext>
            </a:extLst>
          </p:cNvPr>
          <p:cNvGrpSpPr/>
          <p:nvPr/>
        </p:nvGrpSpPr>
        <p:grpSpPr>
          <a:xfrm>
            <a:off x="1315832" y="662664"/>
            <a:ext cx="3094719" cy="5600251"/>
            <a:chOff x="4533900" y="584200"/>
            <a:chExt cx="3124200" cy="5689600"/>
          </a:xfrm>
        </p:grpSpPr>
        <p:pic>
          <p:nvPicPr>
            <p:cNvPr id="7" name="Picture 6" descr="Chart, box and whisker chart&#10;&#10;Description automatically generated">
              <a:extLst>
                <a:ext uri="{FF2B5EF4-FFF2-40B4-BE49-F238E27FC236}">
                  <a16:creationId xmlns:a16="http://schemas.microsoft.com/office/drawing/2014/main" id="{987A6308-E0F7-754A-B5A1-79AD7C6B5B0D}"/>
                </a:ext>
              </a:extLst>
            </p:cNvPr>
            <p:cNvPicPr>
              <a:picLocks noChangeAspect="1"/>
            </p:cNvPicPr>
            <p:nvPr/>
          </p:nvPicPr>
          <p:blipFill>
            <a:blip r:embed="rId3"/>
            <a:stretch>
              <a:fillRect/>
            </a:stretch>
          </p:blipFill>
          <p:spPr>
            <a:xfrm>
              <a:off x="4533900" y="584200"/>
              <a:ext cx="3124200" cy="5689600"/>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31FF74C2-F1FF-CF43-9670-DB43C74DD74E}"/>
                </a:ext>
              </a:extLst>
            </p:cNvPr>
            <p:cNvPicPr>
              <a:picLocks noChangeAspect="1"/>
            </p:cNvPicPr>
            <p:nvPr/>
          </p:nvPicPr>
          <p:blipFill rotWithShape="1">
            <a:blip r:embed="rId4"/>
            <a:srcRect r="46189"/>
            <a:stretch/>
          </p:blipFill>
          <p:spPr>
            <a:xfrm>
              <a:off x="4533900" y="584200"/>
              <a:ext cx="1681163" cy="5689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5FB203C5-1B64-6A4D-8F15-179C15FC7C50}"/>
                </a:ext>
              </a:extLst>
            </p:cNvPr>
            <p:cNvPicPr>
              <a:picLocks noChangeAspect="1"/>
            </p:cNvPicPr>
            <p:nvPr/>
          </p:nvPicPr>
          <p:blipFill rotWithShape="1">
            <a:blip r:embed="rId5"/>
            <a:srcRect l="44665" r="23780"/>
            <a:stretch/>
          </p:blipFill>
          <p:spPr>
            <a:xfrm>
              <a:off x="5929313" y="584200"/>
              <a:ext cx="985838" cy="5689600"/>
            </a:xfrm>
            <a:prstGeom prst="rect">
              <a:avLst/>
            </a:prstGeom>
          </p:spPr>
        </p:pic>
      </p:grpSp>
      <p:pic>
        <p:nvPicPr>
          <p:cNvPr id="10" name="Picture 9" descr="Chart, bar chart&#10;&#10;Description automatically generated">
            <a:extLst>
              <a:ext uri="{FF2B5EF4-FFF2-40B4-BE49-F238E27FC236}">
                <a16:creationId xmlns:a16="http://schemas.microsoft.com/office/drawing/2014/main" id="{326402BD-2CFF-4748-A4E7-A3712904833D}"/>
              </a:ext>
            </a:extLst>
          </p:cNvPr>
          <p:cNvPicPr>
            <a:picLocks noChangeAspect="1"/>
          </p:cNvPicPr>
          <p:nvPr/>
        </p:nvPicPr>
        <p:blipFill rotWithShape="1">
          <a:blip r:embed="rId6"/>
          <a:srcRect b="11076"/>
          <a:stretch/>
        </p:blipFill>
        <p:spPr>
          <a:xfrm>
            <a:off x="4964786" y="876528"/>
            <a:ext cx="5911382" cy="1631880"/>
          </a:xfrm>
          <a:prstGeom prst="rect">
            <a:avLst/>
          </a:prstGeom>
        </p:spPr>
      </p:pic>
      <p:pic>
        <p:nvPicPr>
          <p:cNvPr id="11" name="Picture 10" descr="Chart, bar chart, funnel chart&#10;&#10;Description automatically generated">
            <a:extLst>
              <a:ext uri="{FF2B5EF4-FFF2-40B4-BE49-F238E27FC236}">
                <a16:creationId xmlns:a16="http://schemas.microsoft.com/office/drawing/2014/main" id="{660D6CE2-B499-CD4D-A9E5-BD25B96ECF0B}"/>
              </a:ext>
            </a:extLst>
          </p:cNvPr>
          <p:cNvPicPr>
            <a:picLocks noChangeAspect="1"/>
          </p:cNvPicPr>
          <p:nvPr/>
        </p:nvPicPr>
        <p:blipFill rotWithShape="1">
          <a:blip r:embed="rId7"/>
          <a:srcRect b="11076"/>
          <a:stretch/>
        </p:blipFill>
        <p:spPr>
          <a:xfrm>
            <a:off x="4964786" y="2670113"/>
            <a:ext cx="5911382" cy="1631881"/>
          </a:xfrm>
          <a:prstGeom prst="rect">
            <a:avLst/>
          </a:prstGeom>
        </p:spPr>
      </p:pic>
      <p:pic>
        <p:nvPicPr>
          <p:cNvPr id="12" name="Picture 11" descr="Chart&#10;&#10;Description automatically generated">
            <a:extLst>
              <a:ext uri="{FF2B5EF4-FFF2-40B4-BE49-F238E27FC236}">
                <a16:creationId xmlns:a16="http://schemas.microsoft.com/office/drawing/2014/main" id="{1B33BF97-20B1-4D46-BCF1-4B731DA67F33}"/>
              </a:ext>
            </a:extLst>
          </p:cNvPr>
          <p:cNvPicPr>
            <a:picLocks noChangeAspect="1"/>
          </p:cNvPicPr>
          <p:nvPr/>
        </p:nvPicPr>
        <p:blipFill>
          <a:blip r:embed="rId8"/>
          <a:stretch>
            <a:fillRect/>
          </a:stretch>
        </p:blipFill>
        <p:spPr>
          <a:xfrm>
            <a:off x="4964786" y="4427765"/>
            <a:ext cx="5911382" cy="1835150"/>
          </a:xfrm>
          <a:prstGeom prst="rect">
            <a:avLst/>
          </a:prstGeom>
        </p:spPr>
      </p:pic>
      <p:cxnSp>
        <p:nvCxnSpPr>
          <p:cNvPr id="13" name="Straight Arrow Connector 12">
            <a:extLst>
              <a:ext uri="{FF2B5EF4-FFF2-40B4-BE49-F238E27FC236}">
                <a16:creationId xmlns:a16="http://schemas.microsoft.com/office/drawing/2014/main" id="{9BA8A44D-00A3-7C4E-B7E4-17AB0F5CC990}"/>
              </a:ext>
            </a:extLst>
          </p:cNvPr>
          <p:cNvCxnSpPr>
            <a:cxnSpLocks/>
          </p:cNvCxnSpPr>
          <p:nvPr/>
        </p:nvCxnSpPr>
        <p:spPr>
          <a:xfrm>
            <a:off x="4923002" y="1671484"/>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5FE25E-760C-7C4B-93B7-68A2145B5437}"/>
              </a:ext>
            </a:extLst>
          </p:cNvPr>
          <p:cNvCxnSpPr>
            <a:cxnSpLocks/>
          </p:cNvCxnSpPr>
          <p:nvPr/>
        </p:nvCxnSpPr>
        <p:spPr>
          <a:xfrm>
            <a:off x="4923002" y="1499420"/>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83499F-8A4F-6742-810A-3DF68B06FABC}"/>
              </a:ext>
            </a:extLst>
          </p:cNvPr>
          <p:cNvCxnSpPr>
            <a:cxnSpLocks/>
          </p:cNvCxnSpPr>
          <p:nvPr/>
        </p:nvCxnSpPr>
        <p:spPr>
          <a:xfrm>
            <a:off x="4923002" y="2025446"/>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5F3786-2668-FB4D-A658-44202BEFA13D}"/>
              </a:ext>
            </a:extLst>
          </p:cNvPr>
          <p:cNvCxnSpPr>
            <a:cxnSpLocks/>
          </p:cNvCxnSpPr>
          <p:nvPr/>
        </p:nvCxnSpPr>
        <p:spPr>
          <a:xfrm>
            <a:off x="4923002" y="3475708"/>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42CA22-7969-6F45-AA6C-04F053B4CD1F}"/>
              </a:ext>
            </a:extLst>
          </p:cNvPr>
          <p:cNvCxnSpPr>
            <a:cxnSpLocks/>
          </p:cNvCxnSpPr>
          <p:nvPr/>
        </p:nvCxnSpPr>
        <p:spPr>
          <a:xfrm>
            <a:off x="4923002" y="3303644"/>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5ECD4A-9F12-DD47-B4F6-D37EDEEBEF94}"/>
              </a:ext>
            </a:extLst>
          </p:cNvPr>
          <p:cNvCxnSpPr>
            <a:cxnSpLocks/>
          </p:cNvCxnSpPr>
          <p:nvPr/>
        </p:nvCxnSpPr>
        <p:spPr>
          <a:xfrm>
            <a:off x="4923002" y="3829670"/>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DCF582-4EC7-BF4C-A6E1-B504BBD7FF76}"/>
              </a:ext>
            </a:extLst>
          </p:cNvPr>
          <p:cNvCxnSpPr>
            <a:cxnSpLocks/>
          </p:cNvCxnSpPr>
          <p:nvPr/>
        </p:nvCxnSpPr>
        <p:spPr>
          <a:xfrm>
            <a:off x="4923002" y="3647772"/>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C59390-5C5D-5E43-845E-2D51A7253B1A}"/>
              </a:ext>
            </a:extLst>
          </p:cNvPr>
          <p:cNvCxnSpPr>
            <a:cxnSpLocks/>
          </p:cNvCxnSpPr>
          <p:nvPr/>
        </p:nvCxnSpPr>
        <p:spPr>
          <a:xfrm>
            <a:off x="4923002" y="5230766"/>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2DB6BC-DE6A-6B40-B58B-8FB1E53AF371}"/>
              </a:ext>
            </a:extLst>
          </p:cNvPr>
          <p:cNvCxnSpPr>
            <a:cxnSpLocks/>
          </p:cNvCxnSpPr>
          <p:nvPr/>
        </p:nvCxnSpPr>
        <p:spPr>
          <a:xfrm>
            <a:off x="4923002" y="5727295"/>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3CB4F3-F487-264B-8551-AA052049192C}"/>
              </a:ext>
            </a:extLst>
          </p:cNvPr>
          <p:cNvCxnSpPr>
            <a:cxnSpLocks/>
          </p:cNvCxnSpPr>
          <p:nvPr/>
        </p:nvCxnSpPr>
        <p:spPr>
          <a:xfrm>
            <a:off x="4923002" y="5909193"/>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294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18906C9-BAE3-3E4D-BF7C-549F65C4BDBF}"/>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624EF22-17EC-8A4D-8658-408F964F2F5E}"/>
              </a:ext>
            </a:extLst>
          </p:cNvPr>
          <p:cNvGrpSpPr/>
          <p:nvPr/>
        </p:nvGrpSpPr>
        <p:grpSpPr>
          <a:xfrm>
            <a:off x="1315832" y="662664"/>
            <a:ext cx="3094719" cy="5600251"/>
            <a:chOff x="4533900" y="584200"/>
            <a:chExt cx="3124200" cy="5689600"/>
          </a:xfrm>
        </p:grpSpPr>
        <p:pic>
          <p:nvPicPr>
            <p:cNvPr id="7" name="Picture 6" descr="Chart, box and whisker chart&#10;&#10;Description automatically generated">
              <a:extLst>
                <a:ext uri="{FF2B5EF4-FFF2-40B4-BE49-F238E27FC236}">
                  <a16:creationId xmlns:a16="http://schemas.microsoft.com/office/drawing/2014/main" id="{987A6308-E0F7-754A-B5A1-79AD7C6B5B0D}"/>
                </a:ext>
              </a:extLst>
            </p:cNvPr>
            <p:cNvPicPr>
              <a:picLocks noChangeAspect="1"/>
            </p:cNvPicPr>
            <p:nvPr/>
          </p:nvPicPr>
          <p:blipFill>
            <a:blip r:embed="rId3"/>
            <a:stretch>
              <a:fillRect/>
            </a:stretch>
          </p:blipFill>
          <p:spPr>
            <a:xfrm>
              <a:off x="4533900" y="584200"/>
              <a:ext cx="3124200" cy="5689600"/>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31FF74C2-F1FF-CF43-9670-DB43C74DD74E}"/>
                </a:ext>
              </a:extLst>
            </p:cNvPr>
            <p:cNvPicPr>
              <a:picLocks noChangeAspect="1"/>
            </p:cNvPicPr>
            <p:nvPr/>
          </p:nvPicPr>
          <p:blipFill rotWithShape="1">
            <a:blip r:embed="rId4"/>
            <a:srcRect r="46189"/>
            <a:stretch/>
          </p:blipFill>
          <p:spPr>
            <a:xfrm>
              <a:off x="4533900" y="584200"/>
              <a:ext cx="1681163" cy="5689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5FB203C5-1B64-6A4D-8F15-179C15FC7C50}"/>
                </a:ext>
              </a:extLst>
            </p:cNvPr>
            <p:cNvPicPr>
              <a:picLocks noChangeAspect="1"/>
            </p:cNvPicPr>
            <p:nvPr/>
          </p:nvPicPr>
          <p:blipFill rotWithShape="1">
            <a:blip r:embed="rId5"/>
            <a:srcRect l="44665" r="23780"/>
            <a:stretch/>
          </p:blipFill>
          <p:spPr>
            <a:xfrm>
              <a:off x="5929313" y="584200"/>
              <a:ext cx="985838" cy="5689600"/>
            </a:xfrm>
            <a:prstGeom prst="rect">
              <a:avLst/>
            </a:prstGeom>
          </p:spPr>
        </p:pic>
      </p:grpSp>
      <p:grpSp>
        <p:nvGrpSpPr>
          <p:cNvPr id="17" name="Group 16">
            <a:extLst>
              <a:ext uri="{FF2B5EF4-FFF2-40B4-BE49-F238E27FC236}">
                <a16:creationId xmlns:a16="http://schemas.microsoft.com/office/drawing/2014/main" id="{49A145CE-FE4D-8445-9A20-E66505125445}"/>
              </a:ext>
            </a:extLst>
          </p:cNvPr>
          <p:cNvGrpSpPr/>
          <p:nvPr/>
        </p:nvGrpSpPr>
        <p:grpSpPr>
          <a:xfrm>
            <a:off x="1283461" y="622124"/>
            <a:ext cx="3124200" cy="5689600"/>
            <a:chOff x="4533900" y="584200"/>
            <a:chExt cx="3124200" cy="5689600"/>
          </a:xfrm>
        </p:grpSpPr>
        <p:pic>
          <p:nvPicPr>
            <p:cNvPr id="18" name="Picture 17" descr="Chart, box and whisker chart&#10;&#10;Description automatically generated">
              <a:extLst>
                <a:ext uri="{FF2B5EF4-FFF2-40B4-BE49-F238E27FC236}">
                  <a16:creationId xmlns:a16="http://schemas.microsoft.com/office/drawing/2014/main" id="{3B606987-7753-B340-8382-1B837820E25B}"/>
                </a:ext>
              </a:extLst>
            </p:cNvPr>
            <p:cNvPicPr>
              <a:picLocks noChangeAspect="1"/>
            </p:cNvPicPr>
            <p:nvPr/>
          </p:nvPicPr>
          <p:blipFill>
            <a:blip r:embed="rId6"/>
            <a:stretch>
              <a:fillRect/>
            </a:stretch>
          </p:blipFill>
          <p:spPr>
            <a:xfrm>
              <a:off x="4533900" y="584200"/>
              <a:ext cx="3124200" cy="5689600"/>
            </a:xfrm>
            <a:prstGeom prst="rect">
              <a:avLst/>
            </a:prstGeom>
          </p:spPr>
        </p:pic>
        <p:pic>
          <p:nvPicPr>
            <p:cNvPr id="19" name="Picture 18" descr="Chart, box and whisker chart&#10;&#10;Description automatically generated">
              <a:extLst>
                <a:ext uri="{FF2B5EF4-FFF2-40B4-BE49-F238E27FC236}">
                  <a16:creationId xmlns:a16="http://schemas.microsoft.com/office/drawing/2014/main" id="{3ECD2005-C462-DB48-A48F-B01BE9474397}"/>
                </a:ext>
              </a:extLst>
            </p:cNvPr>
            <p:cNvPicPr>
              <a:picLocks noChangeAspect="1"/>
            </p:cNvPicPr>
            <p:nvPr/>
          </p:nvPicPr>
          <p:blipFill rotWithShape="1">
            <a:blip r:embed="rId7"/>
            <a:srcRect r="54878"/>
            <a:stretch/>
          </p:blipFill>
          <p:spPr>
            <a:xfrm>
              <a:off x="4533900" y="584200"/>
              <a:ext cx="1409700" cy="5689600"/>
            </a:xfrm>
            <a:prstGeom prst="rect">
              <a:avLst/>
            </a:prstGeom>
          </p:spPr>
        </p:pic>
        <p:pic>
          <p:nvPicPr>
            <p:cNvPr id="20" name="Picture 19" descr="Chart, box and whisker chart&#10;&#10;Description automatically generated">
              <a:extLst>
                <a:ext uri="{FF2B5EF4-FFF2-40B4-BE49-F238E27FC236}">
                  <a16:creationId xmlns:a16="http://schemas.microsoft.com/office/drawing/2014/main" id="{E2397744-8B55-3C4B-8BF0-3F5F4AEEE447}"/>
                </a:ext>
              </a:extLst>
            </p:cNvPr>
            <p:cNvPicPr>
              <a:picLocks noChangeAspect="1"/>
            </p:cNvPicPr>
            <p:nvPr/>
          </p:nvPicPr>
          <p:blipFill rotWithShape="1">
            <a:blip r:embed="rId8"/>
            <a:srcRect l="45122" r="22409"/>
            <a:stretch/>
          </p:blipFill>
          <p:spPr>
            <a:xfrm>
              <a:off x="5943600" y="584200"/>
              <a:ext cx="1014413" cy="5689600"/>
            </a:xfrm>
            <a:prstGeom prst="rect">
              <a:avLst/>
            </a:prstGeom>
          </p:spPr>
        </p:pic>
      </p:grpSp>
      <p:sp>
        <p:nvSpPr>
          <p:cNvPr id="24" name="TextBox 23">
            <a:extLst>
              <a:ext uri="{FF2B5EF4-FFF2-40B4-BE49-F238E27FC236}">
                <a16:creationId xmlns:a16="http://schemas.microsoft.com/office/drawing/2014/main" id="{A0B4D195-D635-684F-9D2B-4FE058251B9C}"/>
              </a:ext>
            </a:extLst>
          </p:cNvPr>
          <p:cNvSpPr txBox="1"/>
          <p:nvPr/>
        </p:nvSpPr>
        <p:spPr>
          <a:xfrm>
            <a:off x="2863192" y="89878"/>
            <a:ext cx="6249018" cy="461665"/>
          </a:xfrm>
          <a:prstGeom prst="rect">
            <a:avLst/>
          </a:prstGeom>
          <a:noFill/>
        </p:spPr>
        <p:txBody>
          <a:bodyPr wrap="none" rtlCol="0">
            <a:spAutoFit/>
          </a:bodyPr>
          <a:lstStyle/>
          <a:p>
            <a:r>
              <a:rPr lang="en-ES" sz="2400" dirty="0">
                <a:latin typeface="Palatino" pitchFamily="2" charset="77"/>
                <a:ea typeface="Palatino" pitchFamily="2" charset="77"/>
              </a:rPr>
              <a:t>Which is the most expensive and pure drug?</a:t>
            </a:r>
          </a:p>
        </p:txBody>
      </p:sp>
    </p:spTree>
    <p:extLst>
      <p:ext uri="{BB962C8B-B14F-4D97-AF65-F5344CB8AC3E}">
        <p14:creationId xmlns:p14="http://schemas.microsoft.com/office/powerpoint/2010/main" val="3605113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18906C9-BAE3-3E4D-BF7C-549F65C4BDBF}"/>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624EF22-17EC-8A4D-8658-408F964F2F5E}"/>
              </a:ext>
            </a:extLst>
          </p:cNvPr>
          <p:cNvGrpSpPr/>
          <p:nvPr/>
        </p:nvGrpSpPr>
        <p:grpSpPr>
          <a:xfrm>
            <a:off x="1315832" y="662664"/>
            <a:ext cx="3094719" cy="5600251"/>
            <a:chOff x="4533900" y="584200"/>
            <a:chExt cx="3124200" cy="5689600"/>
          </a:xfrm>
        </p:grpSpPr>
        <p:pic>
          <p:nvPicPr>
            <p:cNvPr id="7" name="Picture 6" descr="Chart, box and whisker chart&#10;&#10;Description automatically generated">
              <a:extLst>
                <a:ext uri="{FF2B5EF4-FFF2-40B4-BE49-F238E27FC236}">
                  <a16:creationId xmlns:a16="http://schemas.microsoft.com/office/drawing/2014/main" id="{987A6308-E0F7-754A-B5A1-79AD7C6B5B0D}"/>
                </a:ext>
              </a:extLst>
            </p:cNvPr>
            <p:cNvPicPr>
              <a:picLocks noChangeAspect="1"/>
            </p:cNvPicPr>
            <p:nvPr/>
          </p:nvPicPr>
          <p:blipFill>
            <a:blip r:embed="rId3"/>
            <a:stretch>
              <a:fillRect/>
            </a:stretch>
          </p:blipFill>
          <p:spPr>
            <a:xfrm>
              <a:off x="4533900" y="584200"/>
              <a:ext cx="3124200" cy="5689600"/>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31FF74C2-F1FF-CF43-9670-DB43C74DD74E}"/>
                </a:ext>
              </a:extLst>
            </p:cNvPr>
            <p:cNvPicPr>
              <a:picLocks noChangeAspect="1"/>
            </p:cNvPicPr>
            <p:nvPr/>
          </p:nvPicPr>
          <p:blipFill rotWithShape="1">
            <a:blip r:embed="rId4"/>
            <a:srcRect r="46189"/>
            <a:stretch/>
          </p:blipFill>
          <p:spPr>
            <a:xfrm>
              <a:off x="4533900" y="584200"/>
              <a:ext cx="1681163" cy="5689600"/>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5FB203C5-1B64-6A4D-8F15-179C15FC7C50}"/>
                </a:ext>
              </a:extLst>
            </p:cNvPr>
            <p:cNvPicPr>
              <a:picLocks noChangeAspect="1"/>
            </p:cNvPicPr>
            <p:nvPr/>
          </p:nvPicPr>
          <p:blipFill rotWithShape="1">
            <a:blip r:embed="rId5"/>
            <a:srcRect l="44665" r="23780"/>
            <a:stretch/>
          </p:blipFill>
          <p:spPr>
            <a:xfrm>
              <a:off x="5929313" y="584200"/>
              <a:ext cx="985838" cy="5689600"/>
            </a:xfrm>
            <a:prstGeom prst="rect">
              <a:avLst/>
            </a:prstGeom>
          </p:spPr>
        </p:pic>
      </p:grpSp>
      <p:pic>
        <p:nvPicPr>
          <p:cNvPr id="10" name="Picture 9" descr="Chart, bar chart&#10;&#10;Description automatically generated">
            <a:extLst>
              <a:ext uri="{FF2B5EF4-FFF2-40B4-BE49-F238E27FC236}">
                <a16:creationId xmlns:a16="http://schemas.microsoft.com/office/drawing/2014/main" id="{326402BD-2CFF-4748-A4E7-A3712904833D}"/>
              </a:ext>
            </a:extLst>
          </p:cNvPr>
          <p:cNvPicPr>
            <a:picLocks noChangeAspect="1"/>
          </p:cNvPicPr>
          <p:nvPr/>
        </p:nvPicPr>
        <p:blipFill rotWithShape="1">
          <a:blip r:embed="rId6"/>
          <a:srcRect b="11076"/>
          <a:stretch/>
        </p:blipFill>
        <p:spPr>
          <a:xfrm>
            <a:off x="4964786" y="876528"/>
            <a:ext cx="5911382" cy="1631880"/>
          </a:xfrm>
          <a:prstGeom prst="rect">
            <a:avLst/>
          </a:prstGeom>
        </p:spPr>
      </p:pic>
      <p:pic>
        <p:nvPicPr>
          <p:cNvPr id="11" name="Picture 10" descr="Chart, bar chart, funnel chart&#10;&#10;Description automatically generated">
            <a:extLst>
              <a:ext uri="{FF2B5EF4-FFF2-40B4-BE49-F238E27FC236}">
                <a16:creationId xmlns:a16="http://schemas.microsoft.com/office/drawing/2014/main" id="{660D6CE2-B499-CD4D-A9E5-BD25B96ECF0B}"/>
              </a:ext>
            </a:extLst>
          </p:cNvPr>
          <p:cNvPicPr>
            <a:picLocks noChangeAspect="1"/>
          </p:cNvPicPr>
          <p:nvPr/>
        </p:nvPicPr>
        <p:blipFill rotWithShape="1">
          <a:blip r:embed="rId7"/>
          <a:srcRect b="11076"/>
          <a:stretch/>
        </p:blipFill>
        <p:spPr>
          <a:xfrm>
            <a:off x="4964786" y="2670113"/>
            <a:ext cx="5911382" cy="1631881"/>
          </a:xfrm>
          <a:prstGeom prst="rect">
            <a:avLst/>
          </a:prstGeom>
        </p:spPr>
      </p:pic>
      <p:grpSp>
        <p:nvGrpSpPr>
          <p:cNvPr id="17" name="Group 16">
            <a:extLst>
              <a:ext uri="{FF2B5EF4-FFF2-40B4-BE49-F238E27FC236}">
                <a16:creationId xmlns:a16="http://schemas.microsoft.com/office/drawing/2014/main" id="{49A145CE-FE4D-8445-9A20-E66505125445}"/>
              </a:ext>
            </a:extLst>
          </p:cNvPr>
          <p:cNvGrpSpPr/>
          <p:nvPr/>
        </p:nvGrpSpPr>
        <p:grpSpPr>
          <a:xfrm>
            <a:off x="1283461" y="622124"/>
            <a:ext cx="3124200" cy="5689600"/>
            <a:chOff x="4533900" y="584200"/>
            <a:chExt cx="3124200" cy="5689600"/>
          </a:xfrm>
        </p:grpSpPr>
        <p:pic>
          <p:nvPicPr>
            <p:cNvPr id="18" name="Picture 17" descr="Chart, box and whisker chart&#10;&#10;Description automatically generated">
              <a:extLst>
                <a:ext uri="{FF2B5EF4-FFF2-40B4-BE49-F238E27FC236}">
                  <a16:creationId xmlns:a16="http://schemas.microsoft.com/office/drawing/2014/main" id="{3B606987-7753-B340-8382-1B837820E25B}"/>
                </a:ext>
              </a:extLst>
            </p:cNvPr>
            <p:cNvPicPr>
              <a:picLocks noChangeAspect="1"/>
            </p:cNvPicPr>
            <p:nvPr/>
          </p:nvPicPr>
          <p:blipFill>
            <a:blip r:embed="rId8"/>
            <a:stretch>
              <a:fillRect/>
            </a:stretch>
          </p:blipFill>
          <p:spPr>
            <a:xfrm>
              <a:off x="4533900" y="584200"/>
              <a:ext cx="3124200" cy="5689600"/>
            </a:xfrm>
            <a:prstGeom prst="rect">
              <a:avLst/>
            </a:prstGeom>
          </p:spPr>
        </p:pic>
        <p:pic>
          <p:nvPicPr>
            <p:cNvPr id="19" name="Picture 18" descr="Chart, box and whisker chart&#10;&#10;Description automatically generated">
              <a:extLst>
                <a:ext uri="{FF2B5EF4-FFF2-40B4-BE49-F238E27FC236}">
                  <a16:creationId xmlns:a16="http://schemas.microsoft.com/office/drawing/2014/main" id="{3ECD2005-C462-DB48-A48F-B01BE9474397}"/>
                </a:ext>
              </a:extLst>
            </p:cNvPr>
            <p:cNvPicPr>
              <a:picLocks noChangeAspect="1"/>
            </p:cNvPicPr>
            <p:nvPr/>
          </p:nvPicPr>
          <p:blipFill rotWithShape="1">
            <a:blip r:embed="rId9"/>
            <a:srcRect r="54878"/>
            <a:stretch/>
          </p:blipFill>
          <p:spPr>
            <a:xfrm>
              <a:off x="4533900" y="584200"/>
              <a:ext cx="1409700" cy="5689600"/>
            </a:xfrm>
            <a:prstGeom prst="rect">
              <a:avLst/>
            </a:prstGeom>
          </p:spPr>
        </p:pic>
        <p:pic>
          <p:nvPicPr>
            <p:cNvPr id="20" name="Picture 19" descr="Chart, box and whisker chart&#10;&#10;Description automatically generated">
              <a:extLst>
                <a:ext uri="{FF2B5EF4-FFF2-40B4-BE49-F238E27FC236}">
                  <a16:creationId xmlns:a16="http://schemas.microsoft.com/office/drawing/2014/main" id="{E2397744-8B55-3C4B-8BF0-3F5F4AEEE447}"/>
                </a:ext>
              </a:extLst>
            </p:cNvPr>
            <p:cNvPicPr>
              <a:picLocks noChangeAspect="1"/>
            </p:cNvPicPr>
            <p:nvPr/>
          </p:nvPicPr>
          <p:blipFill rotWithShape="1">
            <a:blip r:embed="rId10"/>
            <a:srcRect l="45122" r="22409"/>
            <a:stretch/>
          </p:blipFill>
          <p:spPr>
            <a:xfrm>
              <a:off x="5943600" y="584200"/>
              <a:ext cx="1014413" cy="5689600"/>
            </a:xfrm>
            <a:prstGeom prst="rect">
              <a:avLst/>
            </a:prstGeom>
          </p:spPr>
        </p:pic>
      </p:grpSp>
      <p:pic>
        <p:nvPicPr>
          <p:cNvPr id="21" name="Picture 20" descr="Chart&#10;&#10;Description automatically generated">
            <a:extLst>
              <a:ext uri="{FF2B5EF4-FFF2-40B4-BE49-F238E27FC236}">
                <a16:creationId xmlns:a16="http://schemas.microsoft.com/office/drawing/2014/main" id="{2561D8E4-CEE0-CD46-BC09-9B2D922EBDA4}"/>
              </a:ext>
            </a:extLst>
          </p:cNvPr>
          <p:cNvPicPr>
            <a:picLocks noChangeAspect="1"/>
          </p:cNvPicPr>
          <p:nvPr/>
        </p:nvPicPr>
        <p:blipFill rotWithShape="1">
          <a:blip r:embed="rId11"/>
          <a:srcRect b="11076"/>
          <a:stretch/>
        </p:blipFill>
        <p:spPr>
          <a:xfrm>
            <a:off x="4943109" y="876528"/>
            <a:ext cx="5911382" cy="1631880"/>
          </a:xfrm>
          <a:prstGeom prst="rect">
            <a:avLst/>
          </a:prstGeom>
        </p:spPr>
      </p:pic>
      <p:pic>
        <p:nvPicPr>
          <p:cNvPr id="22" name="Picture 21" descr="Chart&#10;&#10;Description automatically generated">
            <a:extLst>
              <a:ext uri="{FF2B5EF4-FFF2-40B4-BE49-F238E27FC236}">
                <a16:creationId xmlns:a16="http://schemas.microsoft.com/office/drawing/2014/main" id="{E8266218-D233-9B4B-BAE5-17A1C15FD32C}"/>
              </a:ext>
            </a:extLst>
          </p:cNvPr>
          <p:cNvPicPr>
            <a:picLocks noChangeAspect="1"/>
          </p:cNvPicPr>
          <p:nvPr/>
        </p:nvPicPr>
        <p:blipFill rotWithShape="1">
          <a:blip r:embed="rId12"/>
          <a:srcRect b="11076"/>
          <a:stretch/>
        </p:blipFill>
        <p:spPr>
          <a:xfrm>
            <a:off x="4943109" y="2675746"/>
            <a:ext cx="5911382" cy="1631880"/>
          </a:xfrm>
          <a:prstGeom prst="rect">
            <a:avLst/>
          </a:prstGeom>
        </p:spPr>
      </p:pic>
      <p:pic>
        <p:nvPicPr>
          <p:cNvPr id="23" name="Picture 22" descr="Chart, bar chart&#10;&#10;Description automatically generated">
            <a:extLst>
              <a:ext uri="{FF2B5EF4-FFF2-40B4-BE49-F238E27FC236}">
                <a16:creationId xmlns:a16="http://schemas.microsoft.com/office/drawing/2014/main" id="{9B7987F5-38D0-0641-93C2-3AB4009916D3}"/>
              </a:ext>
            </a:extLst>
          </p:cNvPr>
          <p:cNvPicPr>
            <a:picLocks noChangeAspect="1"/>
          </p:cNvPicPr>
          <p:nvPr/>
        </p:nvPicPr>
        <p:blipFill rotWithShape="1">
          <a:blip r:embed="rId13"/>
          <a:srcRect b="11076"/>
          <a:stretch/>
        </p:blipFill>
        <p:spPr>
          <a:xfrm>
            <a:off x="4943109" y="4433398"/>
            <a:ext cx="5911382" cy="1631880"/>
          </a:xfrm>
          <a:prstGeom prst="rect">
            <a:avLst/>
          </a:prstGeom>
        </p:spPr>
      </p:pic>
      <p:sp>
        <p:nvSpPr>
          <p:cNvPr id="24" name="TextBox 23">
            <a:extLst>
              <a:ext uri="{FF2B5EF4-FFF2-40B4-BE49-F238E27FC236}">
                <a16:creationId xmlns:a16="http://schemas.microsoft.com/office/drawing/2014/main" id="{A0B4D195-D635-684F-9D2B-4FE058251B9C}"/>
              </a:ext>
            </a:extLst>
          </p:cNvPr>
          <p:cNvSpPr txBox="1"/>
          <p:nvPr/>
        </p:nvSpPr>
        <p:spPr>
          <a:xfrm>
            <a:off x="2863192" y="89878"/>
            <a:ext cx="6249018" cy="461665"/>
          </a:xfrm>
          <a:prstGeom prst="rect">
            <a:avLst/>
          </a:prstGeom>
          <a:noFill/>
        </p:spPr>
        <p:txBody>
          <a:bodyPr wrap="none" rtlCol="0">
            <a:spAutoFit/>
          </a:bodyPr>
          <a:lstStyle/>
          <a:p>
            <a:r>
              <a:rPr lang="en-ES" sz="2400" dirty="0">
                <a:latin typeface="Palatino" pitchFamily="2" charset="77"/>
                <a:ea typeface="Palatino" pitchFamily="2" charset="77"/>
              </a:rPr>
              <a:t>Which is the most expensive and pure drug?</a:t>
            </a:r>
          </a:p>
        </p:txBody>
      </p:sp>
      <p:cxnSp>
        <p:nvCxnSpPr>
          <p:cNvPr id="25" name="Straight Arrow Connector 24">
            <a:extLst>
              <a:ext uri="{FF2B5EF4-FFF2-40B4-BE49-F238E27FC236}">
                <a16:creationId xmlns:a16="http://schemas.microsoft.com/office/drawing/2014/main" id="{B76A41AF-1775-9044-9E12-471A0256DB6A}"/>
              </a:ext>
            </a:extLst>
          </p:cNvPr>
          <p:cNvCxnSpPr>
            <a:cxnSpLocks/>
          </p:cNvCxnSpPr>
          <p:nvPr/>
        </p:nvCxnSpPr>
        <p:spPr>
          <a:xfrm>
            <a:off x="4923002" y="1499420"/>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402DE2-7E14-8048-9F54-638B3A49022A}"/>
              </a:ext>
            </a:extLst>
          </p:cNvPr>
          <p:cNvCxnSpPr>
            <a:cxnSpLocks/>
          </p:cNvCxnSpPr>
          <p:nvPr/>
        </p:nvCxnSpPr>
        <p:spPr>
          <a:xfrm>
            <a:off x="4738644" y="2015614"/>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154AA7F-5591-9B4A-A797-EB8457580FEE}"/>
              </a:ext>
            </a:extLst>
          </p:cNvPr>
          <p:cNvCxnSpPr>
            <a:cxnSpLocks/>
          </p:cNvCxnSpPr>
          <p:nvPr/>
        </p:nvCxnSpPr>
        <p:spPr>
          <a:xfrm>
            <a:off x="4870875" y="3298724"/>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0929DBC-B355-144B-8680-DC3604FDBCA0}"/>
              </a:ext>
            </a:extLst>
          </p:cNvPr>
          <p:cNvCxnSpPr>
            <a:cxnSpLocks/>
          </p:cNvCxnSpPr>
          <p:nvPr/>
        </p:nvCxnSpPr>
        <p:spPr>
          <a:xfrm>
            <a:off x="4751879" y="3468330"/>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075B87-1B41-C144-ADDA-1F6A135E585B}"/>
              </a:ext>
            </a:extLst>
          </p:cNvPr>
          <p:cNvCxnSpPr>
            <a:cxnSpLocks/>
          </p:cNvCxnSpPr>
          <p:nvPr/>
        </p:nvCxnSpPr>
        <p:spPr>
          <a:xfrm>
            <a:off x="5057689" y="5066072"/>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5D4F88-0AD6-5045-A43C-F51FB1AFBAF5}"/>
              </a:ext>
            </a:extLst>
          </p:cNvPr>
          <p:cNvCxnSpPr>
            <a:cxnSpLocks/>
          </p:cNvCxnSpPr>
          <p:nvPr/>
        </p:nvCxnSpPr>
        <p:spPr>
          <a:xfrm>
            <a:off x="4728308" y="5218472"/>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359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3CD214FF-B677-CA4A-93A4-B9A74AFC43EF}"/>
              </a:ext>
            </a:extLst>
          </p:cNvPr>
          <p:cNvPicPr>
            <a:picLocks noChangeAspect="1"/>
          </p:cNvPicPr>
          <p:nvPr/>
        </p:nvPicPr>
        <p:blipFill rotWithShape="1">
          <a:blip r:embed="rId3"/>
          <a:srcRect r="559"/>
          <a:stretch/>
        </p:blipFill>
        <p:spPr>
          <a:xfrm>
            <a:off x="1781908" y="984302"/>
            <a:ext cx="8427359" cy="5687961"/>
          </a:xfrm>
          <a:prstGeom prst="rect">
            <a:avLst/>
          </a:prstGeom>
        </p:spPr>
      </p:pic>
      <p:pic>
        <p:nvPicPr>
          <p:cNvPr id="4" name="Picture 3" descr="Chart, scatter chart&#10;&#10;Description automatically generated">
            <a:extLst>
              <a:ext uri="{FF2B5EF4-FFF2-40B4-BE49-F238E27FC236}">
                <a16:creationId xmlns:a16="http://schemas.microsoft.com/office/drawing/2014/main" id="{5743C602-BFB5-2441-A3A0-B21ADF002E61}"/>
              </a:ext>
            </a:extLst>
          </p:cNvPr>
          <p:cNvPicPr>
            <a:picLocks noChangeAspect="1"/>
          </p:cNvPicPr>
          <p:nvPr/>
        </p:nvPicPr>
        <p:blipFill rotWithShape="1">
          <a:blip r:embed="rId4"/>
          <a:srcRect l="89147" t="477" r="467" b="89913"/>
          <a:stretch/>
        </p:blipFill>
        <p:spPr>
          <a:xfrm>
            <a:off x="8604846" y="984302"/>
            <a:ext cx="1604421" cy="883214"/>
          </a:xfrm>
          <a:prstGeom prst="rect">
            <a:avLst/>
          </a:prstGeom>
        </p:spPr>
      </p:pic>
      <p:sp>
        <p:nvSpPr>
          <p:cNvPr id="7" name="Rectangle 6">
            <a:extLst>
              <a:ext uri="{FF2B5EF4-FFF2-40B4-BE49-F238E27FC236}">
                <a16:creationId xmlns:a16="http://schemas.microsoft.com/office/drawing/2014/main" id="{F9F09F03-4C6A-A742-8042-29BFEE8AB4E3}"/>
              </a:ext>
            </a:extLst>
          </p:cNvPr>
          <p:cNvSpPr/>
          <p:nvPr/>
        </p:nvSpPr>
        <p:spPr>
          <a:xfrm>
            <a:off x="10744200" y="6672263"/>
            <a:ext cx="900113"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cxnSp>
        <p:nvCxnSpPr>
          <p:cNvPr id="9" name="Straight Connector 8">
            <a:extLst>
              <a:ext uri="{FF2B5EF4-FFF2-40B4-BE49-F238E27FC236}">
                <a16:creationId xmlns:a16="http://schemas.microsoft.com/office/drawing/2014/main" id="{63DA36D5-70FA-C146-8084-00FC11CF9A6A}"/>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B360F01-2FF9-4B47-AFEB-B3C31658C3F2}"/>
              </a:ext>
            </a:extLst>
          </p:cNvPr>
          <p:cNvSpPr txBox="1"/>
          <p:nvPr/>
        </p:nvSpPr>
        <p:spPr>
          <a:xfrm>
            <a:off x="2863192" y="89878"/>
            <a:ext cx="6249018" cy="461665"/>
          </a:xfrm>
          <a:prstGeom prst="rect">
            <a:avLst/>
          </a:prstGeom>
          <a:noFill/>
        </p:spPr>
        <p:txBody>
          <a:bodyPr wrap="none" rtlCol="0">
            <a:spAutoFit/>
          </a:bodyPr>
          <a:lstStyle/>
          <a:p>
            <a:r>
              <a:rPr lang="en-ES" sz="2400" dirty="0">
                <a:latin typeface="Palatino" pitchFamily="2" charset="77"/>
                <a:ea typeface="Palatino" pitchFamily="2" charset="77"/>
              </a:rPr>
              <a:t>Which is the most expensive and pure drug?</a:t>
            </a:r>
          </a:p>
        </p:txBody>
      </p:sp>
      <p:sp>
        <p:nvSpPr>
          <p:cNvPr id="11" name="Rectangle 10">
            <a:extLst>
              <a:ext uri="{FF2B5EF4-FFF2-40B4-BE49-F238E27FC236}">
                <a16:creationId xmlns:a16="http://schemas.microsoft.com/office/drawing/2014/main" id="{0700D2FC-5230-D444-BA6C-9B55EA13EE6F}"/>
              </a:ext>
            </a:extLst>
          </p:cNvPr>
          <p:cNvSpPr/>
          <p:nvPr/>
        </p:nvSpPr>
        <p:spPr>
          <a:xfrm>
            <a:off x="9940413" y="6528619"/>
            <a:ext cx="501445" cy="329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480528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349BD0-4382-3340-B572-9A2752E03F94}"/>
              </a:ext>
            </a:extLst>
          </p:cNvPr>
          <p:cNvSpPr txBox="1"/>
          <p:nvPr/>
        </p:nvSpPr>
        <p:spPr>
          <a:xfrm>
            <a:off x="4174845" y="133420"/>
            <a:ext cx="3174267" cy="461665"/>
          </a:xfrm>
          <a:prstGeom prst="rect">
            <a:avLst/>
          </a:prstGeom>
          <a:noFill/>
        </p:spPr>
        <p:txBody>
          <a:bodyPr wrap="none" rtlCol="0">
            <a:spAutoFit/>
          </a:bodyPr>
          <a:lstStyle/>
          <a:p>
            <a:r>
              <a:rPr lang="en-ES" sz="2400" dirty="0">
                <a:latin typeface="Palatino" pitchFamily="2" charset="77"/>
                <a:ea typeface="Palatino" pitchFamily="2" charset="77"/>
              </a:rPr>
              <a:t>What about Portugal?</a:t>
            </a:r>
          </a:p>
        </p:txBody>
      </p:sp>
      <p:cxnSp>
        <p:nvCxnSpPr>
          <p:cNvPr id="5" name="Straight Connector 4">
            <a:extLst>
              <a:ext uri="{FF2B5EF4-FFF2-40B4-BE49-F238E27FC236}">
                <a16:creationId xmlns:a16="http://schemas.microsoft.com/office/drawing/2014/main" id="{51E8AAEA-5931-7642-BC8F-C8BA1B5BDCC1}"/>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art, bar chart&#10;&#10;Description automatically generated">
            <a:extLst>
              <a:ext uri="{FF2B5EF4-FFF2-40B4-BE49-F238E27FC236}">
                <a16:creationId xmlns:a16="http://schemas.microsoft.com/office/drawing/2014/main" id="{310C0217-E3D9-BA4E-BADD-1D7E2DE253A2}"/>
              </a:ext>
            </a:extLst>
          </p:cNvPr>
          <p:cNvPicPr>
            <a:picLocks noChangeAspect="1"/>
          </p:cNvPicPr>
          <p:nvPr/>
        </p:nvPicPr>
        <p:blipFill rotWithShape="1">
          <a:blip r:embed="rId3"/>
          <a:srcRect r="11669"/>
          <a:stretch/>
        </p:blipFill>
        <p:spPr>
          <a:xfrm>
            <a:off x="5799651" y="1438624"/>
            <a:ext cx="5143777" cy="3911322"/>
          </a:xfrm>
          <a:prstGeom prst="rect">
            <a:avLst/>
          </a:prstGeom>
        </p:spPr>
      </p:pic>
      <p:pic>
        <p:nvPicPr>
          <p:cNvPr id="8" name="Picture 7" descr="Chart, bar chart, funnel chart&#10;&#10;Description automatically generated">
            <a:extLst>
              <a:ext uri="{FF2B5EF4-FFF2-40B4-BE49-F238E27FC236}">
                <a16:creationId xmlns:a16="http://schemas.microsoft.com/office/drawing/2014/main" id="{F3963E4C-B619-3D4B-A956-D7D1E747146A}"/>
              </a:ext>
            </a:extLst>
          </p:cNvPr>
          <p:cNvPicPr>
            <a:picLocks noChangeAspect="1"/>
          </p:cNvPicPr>
          <p:nvPr/>
        </p:nvPicPr>
        <p:blipFill rotWithShape="1">
          <a:blip r:embed="rId4"/>
          <a:srcRect r="32427"/>
          <a:stretch/>
        </p:blipFill>
        <p:spPr>
          <a:xfrm>
            <a:off x="1307564" y="1438624"/>
            <a:ext cx="4454415" cy="4427596"/>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278B0EED-4749-E941-9975-7FC50834A7E2}"/>
              </a:ext>
            </a:extLst>
          </p:cNvPr>
          <p:cNvPicPr>
            <a:picLocks noChangeAspect="1"/>
          </p:cNvPicPr>
          <p:nvPr/>
        </p:nvPicPr>
        <p:blipFill>
          <a:blip r:embed="rId5"/>
          <a:stretch>
            <a:fillRect/>
          </a:stretch>
        </p:blipFill>
        <p:spPr>
          <a:xfrm>
            <a:off x="9607945" y="4375355"/>
            <a:ext cx="2319440" cy="2271252"/>
          </a:xfrm>
          <a:prstGeom prst="rect">
            <a:avLst/>
          </a:prstGeom>
        </p:spPr>
      </p:pic>
    </p:spTree>
    <p:extLst>
      <p:ext uri="{BB962C8B-B14F-4D97-AF65-F5344CB8AC3E}">
        <p14:creationId xmlns:p14="http://schemas.microsoft.com/office/powerpoint/2010/main" val="2361109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nch of vegetables on display lit up at night&#10;&#10;Description automatically generated">
            <a:extLst>
              <a:ext uri="{FF2B5EF4-FFF2-40B4-BE49-F238E27FC236}">
                <a16:creationId xmlns:a16="http://schemas.microsoft.com/office/drawing/2014/main" id="{167E41B5-AADC-DE45-8618-C31034E599F0}"/>
              </a:ext>
            </a:extLst>
          </p:cNvPr>
          <p:cNvPicPr>
            <a:picLocks noChangeAspect="1"/>
          </p:cNvPicPr>
          <p:nvPr/>
        </p:nvPicPr>
        <p:blipFill>
          <a:blip r:embed="rId3"/>
          <a:stretch>
            <a:fillRect/>
          </a:stretch>
        </p:blipFill>
        <p:spPr>
          <a:xfrm>
            <a:off x="4379042" y="726767"/>
            <a:ext cx="7581901" cy="5054601"/>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19C5BA3-9F03-1C44-84CB-6EE1B95F4A22}"/>
              </a:ext>
            </a:extLst>
          </p:cNvPr>
          <p:cNvPicPr>
            <a:picLocks noChangeAspect="1"/>
          </p:cNvPicPr>
          <p:nvPr/>
        </p:nvPicPr>
        <p:blipFill>
          <a:blip r:embed="rId4"/>
          <a:stretch>
            <a:fillRect/>
          </a:stretch>
        </p:blipFill>
        <p:spPr>
          <a:xfrm>
            <a:off x="83573" y="1212647"/>
            <a:ext cx="6464299" cy="156966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1CF9383-0EB5-CA45-BD4B-B845047815CF}"/>
              </a:ext>
            </a:extLst>
          </p:cNvPr>
          <p:cNvPicPr>
            <a:picLocks noChangeAspect="1"/>
          </p:cNvPicPr>
          <p:nvPr/>
        </p:nvPicPr>
        <p:blipFill>
          <a:blip r:embed="rId5"/>
          <a:stretch>
            <a:fillRect/>
          </a:stretch>
        </p:blipFill>
        <p:spPr>
          <a:xfrm>
            <a:off x="452079" y="927100"/>
            <a:ext cx="1504540" cy="391315"/>
          </a:xfrm>
          <a:prstGeom prst="rect">
            <a:avLst/>
          </a:prstGeom>
        </p:spPr>
      </p:pic>
    </p:spTree>
    <p:extLst>
      <p:ext uri="{BB962C8B-B14F-4D97-AF65-F5344CB8AC3E}">
        <p14:creationId xmlns:p14="http://schemas.microsoft.com/office/powerpoint/2010/main" val="2546672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FEDBCB6-21EB-B64A-B1E6-686FE21B76E4}"/>
              </a:ext>
            </a:extLst>
          </p:cNvPr>
          <p:cNvSpPr txBox="1"/>
          <p:nvPr/>
        </p:nvSpPr>
        <p:spPr>
          <a:xfrm>
            <a:off x="-69004" y="4451781"/>
            <a:ext cx="4448046" cy="1569660"/>
          </a:xfrm>
          <a:prstGeom prst="rect">
            <a:avLst/>
          </a:prstGeom>
          <a:noFill/>
        </p:spPr>
        <p:txBody>
          <a:bodyPr wrap="square" rtlCol="0">
            <a:spAutoFit/>
          </a:bodyPr>
          <a:lstStyle/>
          <a:p>
            <a:pPr algn="r"/>
            <a:r>
              <a:rPr lang="en-ES" sz="4800" dirty="0">
                <a:latin typeface="Palatino Linotype" panose="02040502050505030304" pitchFamily="18" charset="0"/>
              </a:rPr>
              <a:t>Thanks for the attention</a:t>
            </a:r>
          </a:p>
        </p:txBody>
      </p:sp>
      <p:pic>
        <p:nvPicPr>
          <p:cNvPr id="3" name="Picture 2" descr="A bunch of vegetables on display lit up at night&#10;&#10;Description automatically generated">
            <a:extLst>
              <a:ext uri="{FF2B5EF4-FFF2-40B4-BE49-F238E27FC236}">
                <a16:creationId xmlns:a16="http://schemas.microsoft.com/office/drawing/2014/main" id="{167E41B5-AADC-DE45-8618-C31034E599F0}"/>
              </a:ext>
            </a:extLst>
          </p:cNvPr>
          <p:cNvPicPr>
            <a:picLocks noChangeAspect="1"/>
          </p:cNvPicPr>
          <p:nvPr/>
        </p:nvPicPr>
        <p:blipFill>
          <a:blip r:embed="rId3"/>
          <a:stretch>
            <a:fillRect/>
          </a:stretch>
        </p:blipFill>
        <p:spPr>
          <a:xfrm>
            <a:off x="4379042" y="726767"/>
            <a:ext cx="7581901" cy="5054601"/>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19C5BA3-9F03-1C44-84CB-6EE1B95F4A22}"/>
              </a:ext>
            </a:extLst>
          </p:cNvPr>
          <p:cNvPicPr>
            <a:picLocks noChangeAspect="1"/>
          </p:cNvPicPr>
          <p:nvPr/>
        </p:nvPicPr>
        <p:blipFill>
          <a:blip r:embed="rId4"/>
          <a:stretch>
            <a:fillRect/>
          </a:stretch>
        </p:blipFill>
        <p:spPr>
          <a:xfrm>
            <a:off x="83573" y="1212647"/>
            <a:ext cx="6464299" cy="156966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74531B64-52ED-BE49-BDFF-BCB4BAA5E4F1}"/>
              </a:ext>
            </a:extLst>
          </p:cNvPr>
          <p:cNvPicPr>
            <a:picLocks noChangeAspect="1"/>
          </p:cNvPicPr>
          <p:nvPr/>
        </p:nvPicPr>
        <p:blipFill>
          <a:blip r:embed="rId5"/>
          <a:stretch>
            <a:fillRect/>
          </a:stretch>
        </p:blipFill>
        <p:spPr>
          <a:xfrm>
            <a:off x="452079" y="927100"/>
            <a:ext cx="1504540" cy="391315"/>
          </a:xfrm>
          <a:prstGeom prst="rect">
            <a:avLst/>
          </a:prstGeom>
        </p:spPr>
      </p:pic>
    </p:spTree>
    <p:extLst>
      <p:ext uri="{BB962C8B-B14F-4D97-AF65-F5344CB8AC3E}">
        <p14:creationId xmlns:p14="http://schemas.microsoft.com/office/powerpoint/2010/main" val="40791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rowd of people standing in front of a building&#10;&#10;Description automatically generated">
            <a:extLst>
              <a:ext uri="{FF2B5EF4-FFF2-40B4-BE49-F238E27FC236}">
                <a16:creationId xmlns:a16="http://schemas.microsoft.com/office/drawing/2014/main" id="{3A759777-3AE9-1140-95DC-93AF823659ED}"/>
              </a:ext>
            </a:extLst>
          </p:cNvPr>
          <p:cNvPicPr>
            <a:picLocks noChangeAspect="1"/>
          </p:cNvPicPr>
          <p:nvPr/>
        </p:nvPicPr>
        <p:blipFill>
          <a:blip r:embed="rId3"/>
          <a:stretch>
            <a:fillRect/>
          </a:stretch>
        </p:blipFill>
        <p:spPr>
          <a:xfrm>
            <a:off x="1248534" y="1266371"/>
            <a:ext cx="5767009" cy="4325257"/>
          </a:xfrm>
          <a:prstGeom prst="rect">
            <a:avLst/>
          </a:prstGeom>
        </p:spPr>
      </p:pic>
    </p:spTree>
    <p:extLst>
      <p:ext uri="{BB962C8B-B14F-4D97-AF65-F5344CB8AC3E}">
        <p14:creationId xmlns:p14="http://schemas.microsoft.com/office/powerpoint/2010/main" val="382003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to de perfil de André Santa Clara">
            <a:extLst>
              <a:ext uri="{FF2B5EF4-FFF2-40B4-BE49-F238E27FC236}">
                <a16:creationId xmlns:a16="http://schemas.microsoft.com/office/drawing/2014/main" id="{01E1830B-0693-714A-9129-D9FFC5679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438" y="506935"/>
            <a:ext cx="2656114" cy="26561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rowd of people standing in front of a building&#10;&#10;Description automatically generated">
            <a:extLst>
              <a:ext uri="{FF2B5EF4-FFF2-40B4-BE49-F238E27FC236}">
                <a16:creationId xmlns:a16="http://schemas.microsoft.com/office/drawing/2014/main" id="{98EC0EEF-6E56-DE41-B182-9CA82DEA8E94}"/>
              </a:ext>
            </a:extLst>
          </p:cNvPr>
          <p:cNvPicPr>
            <a:picLocks noChangeAspect="1"/>
          </p:cNvPicPr>
          <p:nvPr/>
        </p:nvPicPr>
        <p:blipFill>
          <a:blip r:embed="rId4"/>
          <a:stretch>
            <a:fillRect/>
          </a:stretch>
        </p:blipFill>
        <p:spPr>
          <a:xfrm>
            <a:off x="1248534" y="1266371"/>
            <a:ext cx="5767009" cy="4325257"/>
          </a:xfrm>
          <a:prstGeom prst="rect">
            <a:avLst/>
          </a:prstGeom>
        </p:spPr>
      </p:pic>
    </p:spTree>
    <p:extLst>
      <p:ext uri="{BB962C8B-B14F-4D97-AF65-F5344CB8AC3E}">
        <p14:creationId xmlns:p14="http://schemas.microsoft.com/office/powerpoint/2010/main" val="2046978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rowd of people standing in front of a building&#10;&#10;Description automatically generated">
            <a:extLst>
              <a:ext uri="{FF2B5EF4-FFF2-40B4-BE49-F238E27FC236}">
                <a16:creationId xmlns:a16="http://schemas.microsoft.com/office/drawing/2014/main" id="{23E7D949-301B-2345-9ABA-C3149EDF19F3}"/>
              </a:ext>
            </a:extLst>
          </p:cNvPr>
          <p:cNvPicPr>
            <a:picLocks noChangeAspect="1"/>
          </p:cNvPicPr>
          <p:nvPr/>
        </p:nvPicPr>
        <p:blipFill>
          <a:blip r:embed="rId3"/>
          <a:stretch>
            <a:fillRect/>
          </a:stretch>
        </p:blipFill>
        <p:spPr>
          <a:xfrm>
            <a:off x="1248534" y="1266371"/>
            <a:ext cx="5767009" cy="4325257"/>
          </a:xfrm>
          <a:prstGeom prst="rect">
            <a:avLst/>
          </a:prstGeom>
        </p:spPr>
      </p:pic>
      <p:pic>
        <p:nvPicPr>
          <p:cNvPr id="1026" name="Picture 2" descr="Foto de perfil de André Santa Clara">
            <a:extLst>
              <a:ext uri="{FF2B5EF4-FFF2-40B4-BE49-F238E27FC236}">
                <a16:creationId xmlns:a16="http://schemas.microsoft.com/office/drawing/2014/main" id="{01E1830B-0693-714A-9129-D9FFC5679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438" y="506935"/>
            <a:ext cx="2656114" cy="2656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DE4670CF-A1B2-FA48-A23D-1B9D8FE2E32D}"/>
              </a:ext>
            </a:extLst>
          </p:cNvPr>
          <p:cNvPicPr>
            <a:picLocks noChangeAspect="1"/>
          </p:cNvPicPr>
          <p:nvPr/>
        </p:nvPicPr>
        <p:blipFill>
          <a:blip r:embed="rId5"/>
          <a:stretch>
            <a:fillRect/>
          </a:stretch>
        </p:blipFill>
        <p:spPr>
          <a:xfrm>
            <a:off x="8059962" y="2619482"/>
            <a:ext cx="3769179" cy="3623158"/>
          </a:xfrm>
          <a:prstGeom prst="rect">
            <a:avLst/>
          </a:prstGeom>
        </p:spPr>
      </p:pic>
    </p:spTree>
    <p:extLst>
      <p:ext uri="{BB962C8B-B14F-4D97-AF65-F5344CB8AC3E}">
        <p14:creationId xmlns:p14="http://schemas.microsoft.com/office/powerpoint/2010/main" val="4117579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ver_race_1_ok" descr="over_race_1_ok">
            <a:hlinkClick r:id="" action="ppaction://media"/>
            <a:extLst>
              <a:ext uri="{FF2B5EF4-FFF2-40B4-BE49-F238E27FC236}">
                <a16:creationId xmlns:a16="http://schemas.microsoft.com/office/drawing/2014/main" id="{880C55CE-62BD-FD46-BAF3-2D8C0722A3D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5163" r="15869"/>
          <a:stretch/>
        </p:blipFill>
        <p:spPr>
          <a:xfrm>
            <a:off x="232676" y="1660336"/>
            <a:ext cx="5993776" cy="4269408"/>
          </a:xfrm>
          <a:prstGeom prst="rect">
            <a:avLst/>
          </a:prstGeom>
        </p:spPr>
      </p:pic>
      <p:pic>
        <p:nvPicPr>
          <p:cNvPr id="6" name="der_race_1_ok" descr="der_race_1_ok">
            <a:hlinkClick r:id="" action="ppaction://media"/>
            <a:extLst>
              <a:ext uri="{FF2B5EF4-FFF2-40B4-BE49-F238E27FC236}">
                <a16:creationId xmlns:a16="http://schemas.microsoft.com/office/drawing/2014/main" id="{C4F88AA8-8ED3-1D4A-817C-A9014B2C38A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5162" r="15869"/>
          <a:stretch/>
        </p:blipFill>
        <p:spPr>
          <a:xfrm>
            <a:off x="6192984" y="1660335"/>
            <a:ext cx="5993776" cy="4269409"/>
          </a:xfrm>
          <a:prstGeom prst="rect">
            <a:avLst/>
          </a:prstGeom>
        </p:spPr>
      </p:pic>
      <p:sp>
        <p:nvSpPr>
          <p:cNvPr id="10" name="TextBox 9">
            <a:extLst>
              <a:ext uri="{FF2B5EF4-FFF2-40B4-BE49-F238E27FC236}">
                <a16:creationId xmlns:a16="http://schemas.microsoft.com/office/drawing/2014/main" id="{4D5E78C1-134A-D345-98BD-7E2A5D4B8197}"/>
              </a:ext>
            </a:extLst>
          </p:cNvPr>
          <p:cNvSpPr txBox="1"/>
          <p:nvPr/>
        </p:nvSpPr>
        <p:spPr>
          <a:xfrm>
            <a:off x="2863192" y="89878"/>
            <a:ext cx="6465616" cy="461665"/>
          </a:xfrm>
          <a:prstGeom prst="rect">
            <a:avLst/>
          </a:prstGeom>
          <a:noFill/>
        </p:spPr>
        <p:txBody>
          <a:bodyPr wrap="none" rtlCol="0">
            <a:spAutoFit/>
          </a:bodyPr>
          <a:lstStyle/>
          <a:p>
            <a:r>
              <a:rPr lang="en-ES" sz="2400" dirty="0">
                <a:latin typeface="Palatino" pitchFamily="2" charset="77"/>
                <a:ea typeface="Palatino" pitchFamily="2" charset="77"/>
              </a:rPr>
              <a:t>Will you suffer an overdose if you take drugs?</a:t>
            </a:r>
          </a:p>
        </p:txBody>
      </p:sp>
      <p:cxnSp>
        <p:nvCxnSpPr>
          <p:cNvPr id="12" name="Straight Connector 11">
            <a:extLst>
              <a:ext uri="{FF2B5EF4-FFF2-40B4-BE49-F238E27FC236}">
                <a16:creationId xmlns:a16="http://schemas.microsoft.com/office/drawing/2014/main" id="{7076200E-8986-C244-826E-5E4C1853070E}"/>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0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9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9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A32FF6D-CC4F-0A45-8157-CA1650B9A44A}"/>
              </a:ext>
            </a:extLst>
          </p:cNvPr>
          <p:cNvGrpSpPr/>
          <p:nvPr/>
        </p:nvGrpSpPr>
        <p:grpSpPr>
          <a:xfrm>
            <a:off x="685800" y="772701"/>
            <a:ext cx="3063240" cy="5695949"/>
            <a:chOff x="4489784" y="0"/>
            <a:chExt cx="3212432" cy="6858000"/>
          </a:xfrm>
        </p:grpSpPr>
        <p:pic>
          <p:nvPicPr>
            <p:cNvPr id="11" name="Picture 10" descr="Chart, bar chart&#10;&#10;Description automatically generated">
              <a:extLst>
                <a:ext uri="{FF2B5EF4-FFF2-40B4-BE49-F238E27FC236}">
                  <a16:creationId xmlns:a16="http://schemas.microsoft.com/office/drawing/2014/main" id="{205F2FC5-69AB-124A-AE7F-38FF03E6CA10}"/>
                </a:ext>
              </a:extLst>
            </p:cNvPr>
            <p:cNvPicPr>
              <a:picLocks noChangeAspect="1"/>
            </p:cNvPicPr>
            <p:nvPr/>
          </p:nvPicPr>
          <p:blipFill>
            <a:blip r:embed="rId3"/>
            <a:stretch>
              <a:fillRect/>
            </a:stretch>
          </p:blipFill>
          <p:spPr>
            <a:xfrm>
              <a:off x="4489784" y="0"/>
              <a:ext cx="3212432" cy="6858000"/>
            </a:xfrm>
            <a:prstGeom prst="rect">
              <a:avLst/>
            </a:prstGeom>
          </p:spPr>
        </p:pic>
        <p:pic>
          <p:nvPicPr>
            <p:cNvPr id="13" name="Picture 12" descr="Chart&#10;&#10;Description automatically generated">
              <a:extLst>
                <a:ext uri="{FF2B5EF4-FFF2-40B4-BE49-F238E27FC236}">
                  <a16:creationId xmlns:a16="http://schemas.microsoft.com/office/drawing/2014/main" id="{8A328C77-84A1-4F42-B089-3BA712B8541E}"/>
                </a:ext>
              </a:extLst>
            </p:cNvPr>
            <p:cNvPicPr>
              <a:picLocks noChangeAspect="1"/>
            </p:cNvPicPr>
            <p:nvPr/>
          </p:nvPicPr>
          <p:blipFill rotWithShape="1">
            <a:blip r:embed="rId4"/>
            <a:srcRect l="41005" r="35706"/>
            <a:stretch/>
          </p:blipFill>
          <p:spPr>
            <a:xfrm>
              <a:off x="5807034" y="0"/>
              <a:ext cx="748143" cy="6858000"/>
            </a:xfrm>
            <a:prstGeom prst="rect">
              <a:avLst/>
            </a:prstGeom>
          </p:spPr>
        </p:pic>
        <p:pic>
          <p:nvPicPr>
            <p:cNvPr id="15" name="Picture 14" descr="Chart, bar chart&#10;&#10;Description automatically generated">
              <a:extLst>
                <a:ext uri="{FF2B5EF4-FFF2-40B4-BE49-F238E27FC236}">
                  <a16:creationId xmlns:a16="http://schemas.microsoft.com/office/drawing/2014/main" id="{0EEC291E-F9AF-8241-9A8D-8E1975A40DF2}"/>
                </a:ext>
              </a:extLst>
            </p:cNvPr>
            <p:cNvPicPr>
              <a:picLocks noChangeAspect="1"/>
            </p:cNvPicPr>
            <p:nvPr/>
          </p:nvPicPr>
          <p:blipFill rotWithShape="1">
            <a:blip r:embed="rId5"/>
            <a:srcRect l="64294"/>
            <a:stretch/>
          </p:blipFill>
          <p:spPr>
            <a:xfrm>
              <a:off x="6555178" y="0"/>
              <a:ext cx="1147037" cy="6858000"/>
            </a:xfrm>
            <a:prstGeom prst="rect">
              <a:avLst/>
            </a:prstGeom>
          </p:spPr>
        </p:pic>
      </p:grpSp>
      <p:sp>
        <p:nvSpPr>
          <p:cNvPr id="28" name="TextBox 27">
            <a:extLst>
              <a:ext uri="{FF2B5EF4-FFF2-40B4-BE49-F238E27FC236}">
                <a16:creationId xmlns:a16="http://schemas.microsoft.com/office/drawing/2014/main" id="{FD048E0D-6743-9242-891B-C97189DD0F67}"/>
              </a:ext>
            </a:extLst>
          </p:cNvPr>
          <p:cNvSpPr txBox="1"/>
          <p:nvPr/>
        </p:nvSpPr>
        <p:spPr>
          <a:xfrm>
            <a:off x="2863192" y="89878"/>
            <a:ext cx="6465616" cy="461665"/>
          </a:xfrm>
          <a:prstGeom prst="rect">
            <a:avLst/>
          </a:prstGeom>
          <a:noFill/>
        </p:spPr>
        <p:txBody>
          <a:bodyPr wrap="none" rtlCol="0">
            <a:spAutoFit/>
          </a:bodyPr>
          <a:lstStyle/>
          <a:p>
            <a:r>
              <a:rPr lang="en-ES" sz="2400" dirty="0">
                <a:latin typeface="Palatino" pitchFamily="2" charset="77"/>
                <a:ea typeface="Palatino" pitchFamily="2" charset="77"/>
              </a:rPr>
              <a:t>Will you suffer an overdose if you take drugs?</a:t>
            </a:r>
          </a:p>
        </p:txBody>
      </p:sp>
      <p:cxnSp>
        <p:nvCxnSpPr>
          <p:cNvPr id="29" name="Straight Connector 28">
            <a:extLst>
              <a:ext uri="{FF2B5EF4-FFF2-40B4-BE49-F238E27FC236}">
                <a16:creationId xmlns:a16="http://schemas.microsoft.com/office/drawing/2014/main" id="{C0D4BB60-FB95-2547-BB14-D27E64244D68}"/>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14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A32FF6D-CC4F-0A45-8157-CA1650B9A44A}"/>
              </a:ext>
            </a:extLst>
          </p:cNvPr>
          <p:cNvGrpSpPr/>
          <p:nvPr/>
        </p:nvGrpSpPr>
        <p:grpSpPr>
          <a:xfrm>
            <a:off x="685800" y="772701"/>
            <a:ext cx="3063240" cy="5695949"/>
            <a:chOff x="4489784" y="0"/>
            <a:chExt cx="3212432" cy="6858000"/>
          </a:xfrm>
        </p:grpSpPr>
        <p:pic>
          <p:nvPicPr>
            <p:cNvPr id="11" name="Picture 10" descr="Chart, bar chart&#10;&#10;Description automatically generated">
              <a:extLst>
                <a:ext uri="{FF2B5EF4-FFF2-40B4-BE49-F238E27FC236}">
                  <a16:creationId xmlns:a16="http://schemas.microsoft.com/office/drawing/2014/main" id="{205F2FC5-69AB-124A-AE7F-38FF03E6CA10}"/>
                </a:ext>
              </a:extLst>
            </p:cNvPr>
            <p:cNvPicPr>
              <a:picLocks noChangeAspect="1"/>
            </p:cNvPicPr>
            <p:nvPr/>
          </p:nvPicPr>
          <p:blipFill>
            <a:blip r:embed="rId3"/>
            <a:stretch>
              <a:fillRect/>
            </a:stretch>
          </p:blipFill>
          <p:spPr>
            <a:xfrm>
              <a:off x="4489784" y="0"/>
              <a:ext cx="3212432" cy="6858000"/>
            </a:xfrm>
            <a:prstGeom prst="rect">
              <a:avLst/>
            </a:prstGeom>
          </p:spPr>
        </p:pic>
        <p:pic>
          <p:nvPicPr>
            <p:cNvPr id="13" name="Picture 12" descr="Chart&#10;&#10;Description automatically generated">
              <a:extLst>
                <a:ext uri="{FF2B5EF4-FFF2-40B4-BE49-F238E27FC236}">
                  <a16:creationId xmlns:a16="http://schemas.microsoft.com/office/drawing/2014/main" id="{8A328C77-84A1-4F42-B089-3BA712B8541E}"/>
                </a:ext>
              </a:extLst>
            </p:cNvPr>
            <p:cNvPicPr>
              <a:picLocks noChangeAspect="1"/>
            </p:cNvPicPr>
            <p:nvPr/>
          </p:nvPicPr>
          <p:blipFill rotWithShape="1">
            <a:blip r:embed="rId4"/>
            <a:srcRect l="41005" r="35706"/>
            <a:stretch/>
          </p:blipFill>
          <p:spPr>
            <a:xfrm>
              <a:off x="5807034" y="0"/>
              <a:ext cx="748143" cy="6858000"/>
            </a:xfrm>
            <a:prstGeom prst="rect">
              <a:avLst/>
            </a:prstGeom>
          </p:spPr>
        </p:pic>
        <p:pic>
          <p:nvPicPr>
            <p:cNvPr id="15" name="Picture 14" descr="Chart, bar chart&#10;&#10;Description automatically generated">
              <a:extLst>
                <a:ext uri="{FF2B5EF4-FFF2-40B4-BE49-F238E27FC236}">
                  <a16:creationId xmlns:a16="http://schemas.microsoft.com/office/drawing/2014/main" id="{0EEC291E-F9AF-8241-9A8D-8E1975A40DF2}"/>
                </a:ext>
              </a:extLst>
            </p:cNvPr>
            <p:cNvPicPr>
              <a:picLocks noChangeAspect="1"/>
            </p:cNvPicPr>
            <p:nvPr/>
          </p:nvPicPr>
          <p:blipFill rotWithShape="1">
            <a:blip r:embed="rId5"/>
            <a:srcRect l="64294"/>
            <a:stretch/>
          </p:blipFill>
          <p:spPr>
            <a:xfrm>
              <a:off x="6555178" y="0"/>
              <a:ext cx="1147037" cy="6858000"/>
            </a:xfrm>
            <a:prstGeom prst="rect">
              <a:avLst/>
            </a:prstGeom>
          </p:spPr>
        </p:pic>
      </p:grpSp>
      <p:pic>
        <p:nvPicPr>
          <p:cNvPr id="18" name="Picture 17" descr="Chart, bar chart&#10;&#10;Description automatically generated">
            <a:extLst>
              <a:ext uri="{FF2B5EF4-FFF2-40B4-BE49-F238E27FC236}">
                <a16:creationId xmlns:a16="http://schemas.microsoft.com/office/drawing/2014/main" id="{BA63F4C7-8309-CF45-9787-13581A216585}"/>
              </a:ext>
            </a:extLst>
          </p:cNvPr>
          <p:cNvPicPr>
            <a:picLocks noChangeAspect="1"/>
          </p:cNvPicPr>
          <p:nvPr/>
        </p:nvPicPr>
        <p:blipFill>
          <a:blip r:embed="rId6"/>
          <a:stretch>
            <a:fillRect/>
          </a:stretch>
        </p:blipFill>
        <p:spPr>
          <a:xfrm>
            <a:off x="4072245" y="841281"/>
            <a:ext cx="7001349" cy="2011680"/>
          </a:xfrm>
          <a:prstGeom prst="rect">
            <a:avLst/>
          </a:prstGeom>
        </p:spPr>
      </p:pic>
      <p:pic>
        <p:nvPicPr>
          <p:cNvPr id="20" name="Picture 19" descr="A picture containing chart, bar chart&#10;&#10;Description automatically generated">
            <a:extLst>
              <a:ext uri="{FF2B5EF4-FFF2-40B4-BE49-F238E27FC236}">
                <a16:creationId xmlns:a16="http://schemas.microsoft.com/office/drawing/2014/main" id="{15AFDD57-0066-FC4F-B3F0-D2963E83267A}"/>
              </a:ext>
            </a:extLst>
          </p:cNvPr>
          <p:cNvPicPr>
            <a:picLocks noChangeAspect="1"/>
          </p:cNvPicPr>
          <p:nvPr/>
        </p:nvPicPr>
        <p:blipFill>
          <a:blip r:embed="rId7"/>
          <a:stretch>
            <a:fillRect/>
          </a:stretch>
        </p:blipFill>
        <p:spPr>
          <a:xfrm>
            <a:off x="4072245" y="2784381"/>
            <a:ext cx="7001349" cy="2011680"/>
          </a:xfrm>
          <a:prstGeom prst="rect">
            <a:avLst/>
          </a:prstGeom>
        </p:spPr>
      </p:pic>
      <p:pic>
        <p:nvPicPr>
          <p:cNvPr id="22" name="Picture 21" descr="Chart, bar chart&#10;&#10;Description automatically generated">
            <a:extLst>
              <a:ext uri="{FF2B5EF4-FFF2-40B4-BE49-F238E27FC236}">
                <a16:creationId xmlns:a16="http://schemas.microsoft.com/office/drawing/2014/main" id="{150C15F5-25CC-DB43-BAE7-D9D1EE0AC608}"/>
              </a:ext>
            </a:extLst>
          </p:cNvPr>
          <p:cNvPicPr>
            <a:picLocks noChangeAspect="1"/>
          </p:cNvPicPr>
          <p:nvPr/>
        </p:nvPicPr>
        <p:blipFill rotWithShape="1">
          <a:blip r:embed="rId8"/>
          <a:srcRect t="15720"/>
          <a:stretch/>
        </p:blipFill>
        <p:spPr>
          <a:xfrm>
            <a:off x="3661272" y="5043709"/>
            <a:ext cx="7359566" cy="1695451"/>
          </a:xfrm>
          <a:prstGeom prst="rect">
            <a:avLst/>
          </a:prstGeom>
        </p:spPr>
      </p:pic>
      <p:pic>
        <p:nvPicPr>
          <p:cNvPr id="27" name="Picture 26" descr="Chart, bar chart&#10;&#10;Description automatically generated">
            <a:extLst>
              <a:ext uri="{FF2B5EF4-FFF2-40B4-BE49-F238E27FC236}">
                <a16:creationId xmlns:a16="http://schemas.microsoft.com/office/drawing/2014/main" id="{23C87552-AB91-694E-A01C-9629AE7D961A}"/>
              </a:ext>
            </a:extLst>
          </p:cNvPr>
          <p:cNvPicPr>
            <a:picLocks noChangeAspect="1"/>
          </p:cNvPicPr>
          <p:nvPr/>
        </p:nvPicPr>
        <p:blipFill rotWithShape="1">
          <a:blip r:embed="rId8"/>
          <a:srcRect b="82483"/>
          <a:stretch/>
        </p:blipFill>
        <p:spPr>
          <a:xfrm>
            <a:off x="4072244" y="4517608"/>
            <a:ext cx="7001349" cy="352392"/>
          </a:xfrm>
          <a:prstGeom prst="rect">
            <a:avLst/>
          </a:prstGeom>
        </p:spPr>
      </p:pic>
      <p:sp>
        <p:nvSpPr>
          <p:cNvPr id="28" name="TextBox 27">
            <a:extLst>
              <a:ext uri="{FF2B5EF4-FFF2-40B4-BE49-F238E27FC236}">
                <a16:creationId xmlns:a16="http://schemas.microsoft.com/office/drawing/2014/main" id="{FD048E0D-6743-9242-891B-C97189DD0F67}"/>
              </a:ext>
            </a:extLst>
          </p:cNvPr>
          <p:cNvSpPr txBox="1"/>
          <p:nvPr/>
        </p:nvSpPr>
        <p:spPr>
          <a:xfrm>
            <a:off x="2863192" y="89878"/>
            <a:ext cx="6465616" cy="461665"/>
          </a:xfrm>
          <a:prstGeom prst="rect">
            <a:avLst/>
          </a:prstGeom>
          <a:noFill/>
        </p:spPr>
        <p:txBody>
          <a:bodyPr wrap="none" rtlCol="0">
            <a:spAutoFit/>
          </a:bodyPr>
          <a:lstStyle/>
          <a:p>
            <a:r>
              <a:rPr lang="en-ES" sz="2400" dirty="0">
                <a:latin typeface="Palatino" pitchFamily="2" charset="77"/>
                <a:ea typeface="Palatino" pitchFamily="2" charset="77"/>
              </a:rPr>
              <a:t>Will you suffer an overdose if you take drugs?</a:t>
            </a:r>
          </a:p>
        </p:txBody>
      </p:sp>
      <p:cxnSp>
        <p:nvCxnSpPr>
          <p:cNvPr id="29" name="Straight Connector 28">
            <a:extLst>
              <a:ext uri="{FF2B5EF4-FFF2-40B4-BE49-F238E27FC236}">
                <a16:creationId xmlns:a16="http://schemas.microsoft.com/office/drawing/2014/main" id="{C0D4BB60-FB95-2547-BB14-D27E64244D68}"/>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DB876B-1A3D-334C-924D-5715E6FDCADB}"/>
              </a:ext>
            </a:extLst>
          </p:cNvPr>
          <p:cNvCxnSpPr/>
          <p:nvPr/>
        </p:nvCxnSpPr>
        <p:spPr>
          <a:xfrm>
            <a:off x="3952568" y="1494503"/>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91D679-2C60-A346-8C27-ACFD390A70CE}"/>
              </a:ext>
            </a:extLst>
          </p:cNvPr>
          <p:cNvCxnSpPr/>
          <p:nvPr/>
        </p:nvCxnSpPr>
        <p:spPr>
          <a:xfrm>
            <a:off x="4281950" y="1676399"/>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FF15CB9-2218-384E-A60E-E3B5C3CBAF5C}"/>
              </a:ext>
            </a:extLst>
          </p:cNvPr>
          <p:cNvCxnSpPr/>
          <p:nvPr/>
        </p:nvCxnSpPr>
        <p:spPr>
          <a:xfrm>
            <a:off x="3978838" y="3433916"/>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943B87-445A-A345-AE01-9B2ACCBAC585}"/>
              </a:ext>
            </a:extLst>
          </p:cNvPr>
          <p:cNvCxnSpPr/>
          <p:nvPr/>
        </p:nvCxnSpPr>
        <p:spPr>
          <a:xfrm>
            <a:off x="4308220" y="3615812"/>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BBF9C25-C9C6-7F47-9813-03E525972280}"/>
              </a:ext>
            </a:extLst>
          </p:cNvPr>
          <p:cNvCxnSpPr/>
          <p:nvPr/>
        </p:nvCxnSpPr>
        <p:spPr>
          <a:xfrm>
            <a:off x="3901869" y="5365955"/>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4546E5A-FAEB-F842-888A-27AB531E87E1}"/>
              </a:ext>
            </a:extLst>
          </p:cNvPr>
          <p:cNvCxnSpPr/>
          <p:nvPr/>
        </p:nvCxnSpPr>
        <p:spPr>
          <a:xfrm>
            <a:off x="4231251" y="5547851"/>
            <a:ext cx="2261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949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C9B5B1E-A323-CE4A-A5CB-BF0793E4D186}"/>
              </a:ext>
            </a:extLst>
          </p:cNvPr>
          <p:cNvGrpSpPr/>
          <p:nvPr/>
        </p:nvGrpSpPr>
        <p:grpSpPr>
          <a:xfrm>
            <a:off x="1733725" y="638628"/>
            <a:ext cx="8724549" cy="6129494"/>
            <a:chOff x="2405961" y="909628"/>
            <a:chExt cx="7414584" cy="5038744"/>
          </a:xfrm>
        </p:grpSpPr>
        <p:pic>
          <p:nvPicPr>
            <p:cNvPr id="5" name="Picture 4" descr="Map&#10;&#10;Description automatically generated">
              <a:extLst>
                <a:ext uri="{FF2B5EF4-FFF2-40B4-BE49-F238E27FC236}">
                  <a16:creationId xmlns:a16="http://schemas.microsoft.com/office/drawing/2014/main" id="{50A6ECA7-7B56-714A-937F-A71995F117A4}"/>
                </a:ext>
              </a:extLst>
            </p:cNvPr>
            <p:cNvPicPr>
              <a:picLocks noChangeAspect="1"/>
            </p:cNvPicPr>
            <p:nvPr/>
          </p:nvPicPr>
          <p:blipFill rotWithShape="1">
            <a:blip r:embed="rId3"/>
            <a:srcRect l="463"/>
            <a:stretch/>
          </p:blipFill>
          <p:spPr>
            <a:xfrm>
              <a:off x="2405961" y="909628"/>
              <a:ext cx="7414584" cy="5038744"/>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80481C35-06B8-7C45-85D6-F243E49B5B62}"/>
                </a:ext>
              </a:extLst>
            </p:cNvPr>
            <p:cNvPicPr>
              <a:picLocks noChangeAspect="1"/>
            </p:cNvPicPr>
            <p:nvPr/>
          </p:nvPicPr>
          <p:blipFill rotWithShape="1">
            <a:blip r:embed="rId4"/>
            <a:srcRect t="32816"/>
            <a:stretch/>
          </p:blipFill>
          <p:spPr>
            <a:xfrm>
              <a:off x="8173601" y="1351473"/>
              <a:ext cx="1612438" cy="47037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32CA93F9-48B2-FC42-9DB4-AB9D69238A78}"/>
                </a:ext>
              </a:extLst>
            </p:cNvPr>
            <p:cNvPicPr>
              <a:picLocks noChangeAspect="1"/>
            </p:cNvPicPr>
            <p:nvPr/>
          </p:nvPicPr>
          <p:blipFill rotWithShape="1">
            <a:blip r:embed="rId4"/>
            <a:srcRect b="63410"/>
            <a:stretch/>
          </p:blipFill>
          <p:spPr>
            <a:xfrm>
              <a:off x="8173601" y="1142543"/>
              <a:ext cx="1612438" cy="256179"/>
            </a:xfrm>
            <a:prstGeom prst="rect">
              <a:avLst/>
            </a:prstGeom>
          </p:spPr>
        </p:pic>
      </p:grpSp>
      <p:sp>
        <p:nvSpPr>
          <p:cNvPr id="12" name="TextBox 11">
            <a:extLst>
              <a:ext uri="{FF2B5EF4-FFF2-40B4-BE49-F238E27FC236}">
                <a16:creationId xmlns:a16="http://schemas.microsoft.com/office/drawing/2014/main" id="{9C0B567E-0684-BE40-9EC5-02DA9FEC0651}"/>
              </a:ext>
            </a:extLst>
          </p:cNvPr>
          <p:cNvSpPr txBox="1"/>
          <p:nvPr/>
        </p:nvSpPr>
        <p:spPr>
          <a:xfrm>
            <a:off x="2863192" y="89878"/>
            <a:ext cx="6264792" cy="461665"/>
          </a:xfrm>
          <a:prstGeom prst="rect">
            <a:avLst/>
          </a:prstGeom>
          <a:noFill/>
        </p:spPr>
        <p:txBody>
          <a:bodyPr wrap="none" rtlCol="0">
            <a:spAutoFit/>
          </a:bodyPr>
          <a:lstStyle/>
          <a:p>
            <a:r>
              <a:rPr lang="en-ES" sz="2400" dirty="0">
                <a:latin typeface="Palatino" pitchFamily="2" charset="77"/>
                <a:ea typeface="Palatino" pitchFamily="2" charset="77"/>
              </a:rPr>
              <a:t>Will you become addicted if you take drugs?</a:t>
            </a:r>
          </a:p>
        </p:txBody>
      </p:sp>
      <p:cxnSp>
        <p:nvCxnSpPr>
          <p:cNvPr id="13" name="Straight Connector 12">
            <a:extLst>
              <a:ext uri="{FF2B5EF4-FFF2-40B4-BE49-F238E27FC236}">
                <a16:creationId xmlns:a16="http://schemas.microsoft.com/office/drawing/2014/main" id="{9699873E-75C0-8E41-9C8B-180B1F954F64}"/>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635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3AF55B2-5F76-7E43-B29D-B6A0997224BD}"/>
              </a:ext>
            </a:extLst>
          </p:cNvPr>
          <p:cNvPicPr>
            <a:picLocks noChangeAspect="1"/>
          </p:cNvPicPr>
          <p:nvPr/>
        </p:nvPicPr>
        <p:blipFill>
          <a:blip r:embed="rId3"/>
          <a:stretch>
            <a:fillRect/>
          </a:stretch>
        </p:blipFill>
        <p:spPr>
          <a:xfrm>
            <a:off x="1970486" y="1406312"/>
            <a:ext cx="8251023" cy="4790661"/>
          </a:xfrm>
          <a:prstGeom prst="rect">
            <a:avLst/>
          </a:prstGeom>
        </p:spPr>
      </p:pic>
      <p:sp>
        <p:nvSpPr>
          <p:cNvPr id="3" name="Rectangle 2">
            <a:extLst>
              <a:ext uri="{FF2B5EF4-FFF2-40B4-BE49-F238E27FC236}">
                <a16:creationId xmlns:a16="http://schemas.microsoft.com/office/drawing/2014/main" id="{B8F4625D-8DE4-714B-9468-AA33401B67B5}"/>
              </a:ext>
            </a:extLst>
          </p:cNvPr>
          <p:cNvSpPr/>
          <p:nvPr/>
        </p:nvSpPr>
        <p:spPr>
          <a:xfrm>
            <a:off x="8746435" y="2590354"/>
            <a:ext cx="1669774" cy="3933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TextBox 3">
            <a:extLst>
              <a:ext uri="{FF2B5EF4-FFF2-40B4-BE49-F238E27FC236}">
                <a16:creationId xmlns:a16="http://schemas.microsoft.com/office/drawing/2014/main" id="{FD07F85F-B103-A64E-84C1-197AF9E05B30}"/>
              </a:ext>
            </a:extLst>
          </p:cNvPr>
          <p:cNvSpPr txBox="1"/>
          <p:nvPr/>
        </p:nvSpPr>
        <p:spPr>
          <a:xfrm>
            <a:off x="2863192" y="89878"/>
            <a:ext cx="6264792" cy="461665"/>
          </a:xfrm>
          <a:prstGeom prst="rect">
            <a:avLst/>
          </a:prstGeom>
          <a:noFill/>
        </p:spPr>
        <p:txBody>
          <a:bodyPr wrap="none" rtlCol="0">
            <a:spAutoFit/>
          </a:bodyPr>
          <a:lstStyle/>
          <a:p>
            <a:r>
              <a:rPr lang="en-ES" sz="2400" dirty="0">
                <a:latin typeface="Palatino" pitchFamily="2" charset="77"/>
                <a:ea typeface="Palatino" pitchFamily="2" charset="77"/>
              </a:rPr>
              <a:t>Will you become addicted if you take drugs?</a:t>
            </a:r>
          </a:p>
        </p:txBody>
      </p:sp>
      <p:cxnSp>
        <p:nvCxnSpPr>
          <p:cNvPr id="5" name="Straight Connector 4">
            <a:extLst>
              <a:ext uri="{FF2B5EF4-FFF2-40B4-BE49-F238E27FC236}">
                <a16:creationId xmlns:a16="http://schemas.microsoft.com/office/drawing/2014/main" id="{A9BFDB9A-FDB0-3944-A8A5-F90CED1BA73D}"/>
              </a:ext>
            </a:extLst>
          </p:cNvPr>
          <p:cNvCxnSpPr/>
          <p:nvPr/>
        </p:nvCxnSpPr>
        <p:spPr>
          <a:xfrm>
            <a:off x="-275771" y="595085"/>
            <a:ext cx="126419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671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3633</TotalTime>
  <Words>669</Words>
  <Application>Microsoft Macintosh PowerPoint</Application>
  <PresentationFormat>Widescreen</PresentationFormat>
  <Paragraphs>67</Paragraphs>
  <Slides>19</Slides>
  <Notes>19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Palatino</vt:lpstr>
      <vt:lpstr>Palatino Linotype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Simon Moya</dc:creator>
  <cp:lastModifiedBy>Miguel Simon Moya</cp:lastModifiedBy>
  <cp:revision>52</cp:revision>
  <dcterms:created xsi:type="dcterms:W3CDTF">2020-11-24T23:16:40Z</dcterms:created>
  <dcterms:modified xsi:type="dcterms:W3CDTF">2020-11-27T11:50:33Z</dcterms:modified>
</cp:coreProperties>
</file>